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96" r:id="rId3"/>
    <p:sldMasterId id="2147483708" r:id="rId4"/>
    <p:sldMasterId id="2147483732" r:id="rId5"/>
    <p:sldMasterId id="2147483744" r:id="rId6"/>
    <p:sldMasterId id="2147483756" r:id="rId7"/>
    <p:sldMasterId id="2147483768" r:id="rId8"/>
    <p:sldMasterId id="2147483780" r:id="rId9"/>
    <p:sldMasterId id="2147483792" r:id="rId10"/>
    <p:sldMasterId id="2147483804" r:id="rId11"/>
    <p:sldMasterId id="2147483816" r:id="rId12"/>
    <p:sldMasterId id="2147483828" r:id="rId13"/>
    <p:sldMasterId id="2147483840" r:id="rId14"/>
  </p:sldMasterIdLst>
  <p:notesMasterIdLst>
    <p:notesMasterId r:id="rId42"/>
  </p:notesMasterIdLst>
  <p:sldIdLst>
    <p:sldId id="277" r:id="rId15"/>
    <p:sldId id="296" r:id="rId16"/>
    <p:sldId id="297" r:id="rId17"/>
    <p:sldId id="279" r:id="rId18"/>
    <p:sldId id="278" r:id="rId19"/>
    <p:sldId id="304" r:id="rId20"/>
    <p:sldId id="285" r:id="rId21"/>
    <p:sldId id="305" r:id="rId22"/>
    <p:sldId id="256" r:id="rId23"/>
    <p:sldId id="302" r:id="rId24"/>
    <p:sldId id="303" r:id="rId25"/>
    <p:sldId id="299" r:id="rId26"/>
    <p:sldId id="306" r:id="rId27"/>
    <p:sldId id="262" r:id="rId28"/>
    <p:sldId id="257" r:id="rId29"/>
    <p:sldId id="258" r:id="rId30"/>
    <p:sldId id="263" r:id="rId31"/>
    <p:sldId id="267" r:id="rId32"/>
    <p:sldId id="309" r:id="rId33"/>
    <p:sldId id="288" r:id="rId34"/>
    <p:sldId id="290" r:id="rId35"/>
    <p:sldId id="307" r:id="rId36"/>
    <p:sldId id="291" r:id="rId37"/>
    <p:sldId id="308" r:id="rId38"/>
    <p:sldId id="293" r:id="rId39"/>
    <p:sldId id="295" r:id="rId40"/>
    <p:sldId id="298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9" Type="http://schemas.openxmlformats.org/officeDocument/2006/relationships/slide" Target="slides/slide2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7.xml"/><Relationship Id="rId34" Type="http://schemas.openxmlformats.org/officeDocument/2006/relationships/slide" Target="slides/slide20.xml"/><Relationship Id="rId42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slide" Target="slides/slide19.xml"/><Relationship Id="rId38" Type="http://schemas.openxmlformats.org/officeDocument/2006/relationships/slide" Target="slides/slide24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slide" Target="slides/slide15.xml"/><Relationship Id="rId41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slide" Target="slides/slide23.xml"/><Relationship Id="rId40" Type="http://schemas.openxmlformats.org/officeDocument/2006/relationships/slide" Target="slides/slide26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slide" Target="slides/slide22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31" Type="http://schemas.openxmlformats.org/officeDocument/2006/relationships/slide" Target="slides/slide1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slide" Target="slides/slide21.xml"/><Relationship Id="rId43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4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90C525-DBA4-4FC1-BED2-F27090311F7E}" type="datetimeFigureOut">
              <a:rPr lang="en-US" smtClean="0"/>
              <a:t>6/14/2017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ADC951-A6AF-46DC-AC42-4E3DB533E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285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35FC20-6A55-4498-8B4B-B556A6C54F9C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5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9C1FB-2F2B-4E71-BDB2-19D68B0E9155}" type="datetimeFigureOut">
              <a:rPr lang="en-US" smtClean="0"/>
              <a:t>6/14/2017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A3E8B-9B09-41EE-BFA0-6F5892CE8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236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9C1FB-2F2B-4E71-BDB2-19D68B0E9155}" type="datetimeFigureOut">
              <a:rPr lang="en-US" smtClean="0"/>
              <a:t>6/14/2017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A3E8B-9B09-41EE-BFA0-6F5892CE8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31963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5" y="329206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79553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79553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6/14/2017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791185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6/14/2017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909958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5" y="329206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79553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18596" y="434184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79553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6/14/2017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006890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6/14/2017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487693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6/14/2017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87096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6/14/2017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032068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5" y="329206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79553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6/14/2017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14207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8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6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6/14/2017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206224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5" y="329206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79553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11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79553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6/14/2017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88038783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6/14/2017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294677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72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72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9C1FB-2F2B-4E71-BDB2-19D68B0E9155}" type="datetimeFigureOut">
              <a:rPr lang="en-US" smtClean="0"/>
              <a:t>6/14/2017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A3E8B-9B09-41EE-BFA0-6F5892CE8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71622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26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24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6/14/2017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532574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5" y="329200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79553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79553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6/14/2017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906082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6/14/2017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305202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5" y="329200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79553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18596" y="434178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79553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6/14/2017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536936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6/14/2017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161390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6/14/2017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254201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6/14/2017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511306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5" y="329200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79553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6/14/2017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296611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8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6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6/14/2017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381730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5" y="329200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79553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8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79553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6/14/2017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741625127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90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29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40" y="4455620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1ACCF-004A-418E-BE39-B4FFDDD4B91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4887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6/14/2017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816244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20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18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6/14/2017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901570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5" y="32919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79553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79553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6/14/2017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032501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6/14/2017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107343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5" y="32919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79553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18596" y="43417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79553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6/14/2017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054558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6/14/2017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675652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6/14/2017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804718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6/14/2017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244527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5" y="32919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79553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6/14/2017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463376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8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6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6/14/2017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529424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57896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7896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3D0E8-3A0F-4157-B79F-398B410E17E0}" type="slidenum">
              <a:rPr lang="en-US" smtClean="0">
                <a:solidFill>
                  <a:srgbClr val="578963"/>
                </a:solidFill>
              </a:rPr>
              <a:pPr/>
              <a:t>‹#›</a:t>
            </a:fld>
            <a:endParaRPr lang="en-US">
              <a:solidFill>
                <a:srgbClr val="5789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820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5" y="32919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79553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5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79553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6/14/2017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041958329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6/14/2017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826864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1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1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6/14/2017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688150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329186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79553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79553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6/14/2017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066741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6/14/2017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592785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329186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79553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18596" y="434164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79553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6/14/2017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044149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6/14/2017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061210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6/14/2017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459136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6/14/2017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495134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1" y="329186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79553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6/14/2017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204068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90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29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57896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7896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946F3-9851-4E06-9917-B8AB151DF2D4}" type="slidenum">
              <a:rPr lang="en-US" smtClean="0">
                <a:solidFill>
                  <a:srgbClr val="578963"/>
                </a:solidFill>
              </a:rPr>
              <a:pPr/>
              <a:t>‹#›</a:t>
            </a:fld>
            <a:endParaRPr lang="en-US">
              <a:solidFill>
                <a:srgbClr val="578963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4075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8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3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6/14/2017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445273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329186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79553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1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79553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6/14/2017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88459744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6/14/2017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532425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6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4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6/14/2017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031859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51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9C1FB-2F2B-4E71-BDB2-19D68B0E91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A3E8B-9B09-41EE-BFA0-6F5892CE82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840364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9C1FB-2F2B-4E71-BDB2-19D68B0E91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A3E8B-9B09-41EE-BFA0-6F5892CE82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050233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9C1FB-2F2B-4E71-BDB2-19D68B0E91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A3E8B-9B09-41EE-BFA0-6F5892CE82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898334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9C1FB-2F2B-4E71-BDB2-19D68B0E91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A3E8B-9B09-41EE-BFA0-6F5892CE82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748043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9C1FB-2F2B-4E71-BDB2-19D68B0E91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A3E8B-9B09-41EE-BFA0-6F5892CE82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069480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9C1FB-2F2B-4E71-BDB2-19D68B0E91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A3E8B-9B09-41EE-BFA0-6F5892CE82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3084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7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57896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7896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D5E58-8CBC-4F4C-AC7F-8BAE05151DA1}" type="slidenum">
              <a:rPr lang="en-US" smtClean="0">
                <a:solidFill>
                  <a:srgbClr val="578963"/>
                </a:solidFill>
              </a:rPr>
              <a:pPr/>
              <a:t>‹#›</a:t>
            </a:fld>
            <a:endParaRPr lang="en-US">
              <a:solidFill>
                <a:srgbClr val="5789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939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9C1FB-2F2B-4E71-BDB2-19D68B0E91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A3E8B-9B09-41EE-BFA0-6F5892CE82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443691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7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9C1FB-2F2B-4E71-BDB2-19D68B0E91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A3E8B-9B09-41EE-BFA0-6F5892CE82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226558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9C1FB-2F2B-4E71-BDB2-19D68B0E91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A3E8B-9B09-41EE-BFA0-6F5892CE82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388469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9C1FB-2F2B-4E71-BDB2-19D68B0E91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A3E8B-9B09-41EE-BFA0-6F5892CE82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497786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64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64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9C1FB-2F2B-4E71-BDB2-19D68B0E91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A3E8B-9B09-41EE-BFA0-6F5892CE82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466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7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578963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78963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8888A-A352-4FB6-8DD1-EAD3F84379CC}" type="slidenum">
              <a:rPr lang="en-US" smtClean="0">
                <a:solidFill>
                  <a:srgbClr val="578963"/>
                </a:solidFill>
              </a:rPr>
              <a:pPr/>
              <a:t>‹#›</a:t>
            </a:fld>
            <a:endParaRPr lang="en-US">
              <a:solidFill>
                <a:srgbClr val="5789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555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57896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7896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55626-2FCF-4D36-B735-F302CCCDDCA9}" type="slidenum">
              <a:rPr lang="en-US" smtClean="0">
                <a:solidFill>
                  <a:srgbClr val="578963"/>
                </a:solidFill>
              </a:rPr>
              <a:pPr/>
              <a:t>‹#›</a:t>
            </a:fld>
            <a:endParaRPr lang="en-US">
              <a:solidFill>
                <a:srgbClr val="5789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015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90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29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578963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>
              <a:solidFill>
                <a:srgbClr val="578963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09911-4189-4EEB-A7E9-9F77CF9A82E1}" type="slidenum">
              <a:rPr lang="en-US" smtClean="0">
                <a:solidFill>
                  <a:srgbClr val="578963"/>
                </a:solidFill>
              </a:rPr>
              <a:pPr/>
              <a:t>‹#›</a:t>
            </a:fld>
            <a:endParaRPr lang="en-US">
              <a:solidFill>
                <a:srgbClr val="5789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547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0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7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40" y="6459820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>
              <a:solidFill>
                <a:srgbClr val="57896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820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57896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D3B6F5-167B-4C0A-ABAC-D80FDF10DA46}" type="slidenum">
              <a:rPr lang="en-US" smtClean="0">
                <a:solidFill>
                  <a:srgbClr val="578963"/>
                </a:solidFill>
              </a:rPr>
              <a:pPr/>
              <a:t>‹#›</a:t>
            </a:fld>
            <a:endParaRPr lang="en-US">
              <a:solidFill>
                <a:srgbClr val="5789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711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9C1FB-2F2B-4E71-BDB2-19D68B0E9155}" type="datetimeFigureOut">
              <a:rPr lang="en-US" smtClean="0"/>
              <a:t>6/14/2017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A3E8B-9B09-41EE-BFA0-6F5892CE8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3442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7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29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2" y="5074920"/>
            <a:ext cx="7584948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2" y="5907023"/>
            <a:ext cx="7584948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57896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7896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2258B-AC57-4C0A-B4C2-B31A5E6DE579}" type="slidenum">
              <a:rPr lang="en-US" smtClean="0">
                <a:solidFill>
                  <a:srgbClr val="578963"/>
                </a:solidFill>
              </a:rPr>
              <a:pPr/>
              <a:t>‹#›</a:t>
            </a:fld>
            <a:endParaRPr lang="en-US">
              <a:solidFill>
                <a:srgbClr val="5789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438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57896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7896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B6DB2-106C-4A93-86E9-FECE05ACAC12}" type="slidenum">
              <a:rPr lang="en-US" smtClean="0">
                <a:solidFill>
                  <a:srgbClr val="578963"/>
                </a:solidFill>
              </a:rPr>
              <a:pPr/>
              <a:t>‹#›</a:t>
            </a:fld>
            <a:endParaRPr lang="en-US">
              <a:solidFill>
                <a:srgbClr val="5789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179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90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29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414813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4" y="414778"/>
            <a:ext cx="5800725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57896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7896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AC895-BA07-4B27-B1D3-D8F8A7440E95}" type="slidenum">
              <a:rPr lang="en-US" smtClean="0">
                <a:solidFill>
                  <a:srgbClr val="578963"/>
                </a:solidFill>
              </a:rPr>
              <a:pPr/>
              <a:t>‹#›</a:t>
            </a:fld>
            <a:endParaRPr lang="en-US">
              <a:solidFill>
                <a:srgbClr val="5789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305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53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7188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7444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1248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251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8541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5215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451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3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9C1FB-2F2B-4E71-BDB2-19D68B0E9155}" type="datetimeFigureOut">
              <a:rPr lang="en-US" smtClean="0"/>
              <a:t>6/14/2017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A3E8B-9B09-41EE-BFA0-6F5892CE8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4782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7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6286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1511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7446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66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66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37485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53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27970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84788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7047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3901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40010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317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9C1FB-2F2B-4E71-BDB2-19D68B0E9155}" type="datetimeFigureOut">
              <a:rPr lang="en-US" smtClean="0"/>
              <a:t>6/14/2017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A3E8B-9B09-41EE-BFA0-6F5892CE8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37527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5118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7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11101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05188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84006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66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66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4748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53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4651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67973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85978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03163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474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2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2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9C1FB-2F2B-4E71-BDB2-19D68B0E9155}" type="datetimeFigureOut">
              <a:rPr lang="en-US" smtClean="0"/>
              <a:t>6/14/2017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A3E8B-9B09-41EE-BFA0-6F5892CE8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91931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08551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51652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7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38306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80074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1057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66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66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0284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53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69281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62322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5764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297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9C1FB-2F2B-4E71-BDB2-19D68B0E9155}" type="datetimeFigureOut">
              <a:rPr lang="en-US" smtClean="0"/>
              <a:t>6/14/2017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A3E8B-9B09-41EE-BFA0-6F5892CE8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14240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85845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99756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92846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7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20222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71295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47290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66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66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1759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53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68653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98695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15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9C1FB-2F2B-4E71-BDB2-19D68B0E9155}" type="datetimeFigureOut">
              <a:rPr lang="en-US" smtClean="0"/>
              <a:t>6/14/2017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A3E8B-9B09-41EE-BFA0-6F5892CE8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29052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38529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5580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65085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11161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7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72179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69334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59653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66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66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0396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53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32040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034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8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9C1FB-2F2B-4E71-BDB2-19D68B0E9155}" type="datetimeFigureOut">
              <a:rPr lang="en-US" smtClean="0"/>
              <a:t>6/14/2017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A3E8B-9B09-41EE-BFA0-6F5892CE8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04319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76277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93178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64764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03654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68274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7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45958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1497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10705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66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66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28511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5" y="329208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79553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79553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6/14/2017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398179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9C1FB-2F2B-4E71-BDB2-19D68B0E9155}" type="datetimeFigureOut">
              <a:rPr lang="en-US" smtClean="0"/>
              <a:t>6/14/2017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A3E8B-9B09-41EE-BFA0-6F5892CE8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68296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6/14/2017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646505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5" y="329208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79553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18596" y="434186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79553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6/14/2017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827419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6/14/2017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611730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6/14/2017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002632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6/14/2017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496403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5" y="329208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79553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6/14/2017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822587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8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6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6/14/2017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163055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5" y="329208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79553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12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79553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6/14/2017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976543337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6/14/2017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799018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28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26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6/14/2017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590436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16000">
              <a:srgbClr val="1F1F1F"/>
            </a:gs>
            <a:gs pos="17999">
              <a:srgbClr val="FFFFFF"/>
            </a:gs>
            <a:gs pos="42000">
              <a:srgbClr val="636363"/>
            </a:gs>
            <a:gs pos="53000">
              <a:srgbClr val="CFCFCF"/>
            </a:gs>
            <a:gs pos="66000">
              <a:srgbClr val="CFCFCF"/>
            </a:gs>
            <a:gs pos="75999">
              <a:srgbClr val="1F1F1F"/>
            </a:gs>
            <a:gs pos="78999">
              <a:srgbClr val="FFFFFF"/>
            </a:gs>
            <a:gs pos="100000">
              <a:srgbClr val="7F7F7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8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E9C1FB-2F2B-4E71-BDB2-19D68B0E9155}" type="datetimeFigureOut">
              <a:rPr lang="en-US" smtClean="0"/>
              <a:t>6/14/2017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8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8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FA3E8B-9B09-41EE-BFA0-6F5892CE8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476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5" y="329206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79553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79553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97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 defTabSz="979553">
              <a:defRPr/>
            </a:pPr>
            <a:endParaRPr lang="en-US" alt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97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 defTabSz="979553">
              <a:defRPr/>
            </a:pPr>
            <a:endParaRPr lang="en-US" alt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97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 defTabSz="979553">
              <a:defRPr/>
            </a:pPr>
            <a:fld id="{6521F5F2-BF78-49F6-9D8B-7AF1588A886F}" type="slidenum">
              <a:rPr lang="en-US" altLang="en-US" smtClean="0">
                <a:solidFill>
                  <a:srgbClr val="E3DED1">
                    <a:shade val="50000"/>
                  </a:srgbClr>
                </a:solidFill>
              </a:rPr>
              <a:pPr defTabSz="979553">
                <a:defRPr/>
              </a:pPr>
              <a:t>‹#›</a:t>
            </a:fld>
            <a:endParaRPr lang="en-US" alt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30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ransition>
    <p:comb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5" y="329200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79553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79553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91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 defTabSz="979553">
              <a:defRPr/>
            </a:pPr>
            <a:endParaRPr lang="en-US" alt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91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 defTabSz="979553">
              <a:defRPr/>
            </a:pPr>
            <a:endParaRPr lang="en-US" alt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91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 defTabSz="979553">
              <a:defRPr/>
            </a:pPr>
            <a:fld id="{6521F5F2-BF78-49F6-9D8B-7AF1588A886F}" type="slidenum">
              <a:rPr lang="en-US" altLang="en-US" smtClean="0">
                <a:solidFill>
                  <a:srgbClr val="E3DED1">
                    <a:shade val="50000"/>
                  </a:srgbClr>
                </a:solidFill>
              </a:rPr>
              <a:pPr defTabSz="979553">
                <a:defRPr/>
              </a:pPr>
              <a:t>‹#›</a:t>
            </a:fld>
            <a:endParaRPr lang="en-US" alt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121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>
    <p:comb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5" y="32919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79553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79553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8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 defTabSz="979553">
              <a:defRPr/>
            </a:pPr>
            <a:endParaRPr lang="en-US" alt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8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 defTabSz="979553">
              <a:defRPr/>
            </a:pPr>
            <a:endParaRPr lang="en-US" alt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8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 defTabSz="979553">
              <a:defRPr/>
            </a:pPr>
            <a:fld id="{6521F5F2-BF78-49F6-9D8B-7AF1588A886F}" type="slidenum">
              <a:rPr lang="en-US" altLang="en-US" smtClean="0">
                <a:solidFill>
                  <a:srgbClr val="E3DED1">
                    <a:shade val="50000"/>
                  </a:srgbClr>
                </a:solidFill>
              </a:rPr>
              <a:pPr defTabSz="979553">
                <a:defRPr/>
              </a:pPr>
              <a:t>‹#›</a:t>
            </a:fld>
            <a:endParaRPr lang="en-US" alt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266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ransition>
    <p:comb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1" y="329186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79553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79553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7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 defTabSz="979553">
              <a:defRPr/>
            </a:pPr>
            <a:endParaRPr lang="en-US" alt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7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 defTabSz="979553">
              <a:defRPr/>
            </a:pPr>
            <a:endParaRPr lang="en-US" alt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7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 defTabSz="979553">
              <a:defRPr/>
            </a:pPr>
            <a:fld id="{6521F5F2-BF78-49F6-9D8B-7AF1588A886F}" type="slidenum">
              <a:rPr lang="en-US" altLang="en-US" smtClean="0">
                <a:solidFill>
                  <a:srgbClr val="E3DED1">
                    <a:shade val="50000"/>
                  </a:srgbClr>
                </a:solidFill>
              </a:rPr>
              <a:pPr defTabSz="979553">
                <a:defRPr/>
              </a:pPr>
              <a:t>‹#›</a:t>
            </a:fld>
            <a:endParaRPr lang="en-US" alt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790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ransition>
    <p:comb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16000">
              <a:srgbClr val="1F1F1F"/>
            </a:gs>
            <a:gs pos="17999">
              <a:srgbClr val="FFFFFF"/>
            </a:gs>
            <a:gs pos="42000">
              <a:srgbClr val="636363"/>
            </a:gs>
            <a:gs pos="53000">
              <a:srgbClr val="CFCFCF"/>
            </a:gs>
            <a:gs pos="66000">
              <a:srgbClr val="CFCFCF"/>
            </a:gs>
            <a:gs pos="75999">
              <a:srgbClr val="1F1F1F"/>
            </a:gs>
            <a:gs pos="78999">
              <a:srgbClr val="FFFFFF"/>
            </a:gs>
            <a:gs pos="100000">
              <a:srgbClr val="7F7F7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E9C1FB-2F2B-4E71-BDB2-19D68B0E91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7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FA3E8B-9B09-41EE-BFA0-6F5892CE82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013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16000">
              <a:srgbClr val="1F1F1F"/>
            </a:gs>
            <a:gs pos="17999">
              <a:srgbClr val="FFFFFF"/>
            </a:gs>
            <a:gs pos="42000">
              <a:srgbClr val="636363"/>
            </a:gs>
            <a:gs pos="53000">
              <a:srgbClr val="CFCFCF"/>
            </a:gs>
            <a:gs pos="66000">
              <a:srgbClr val="CFCFCF"/>
            </a:gs>
            <a:gs pos="75999">
              <a:srgbClr val="1F1F1F"/>
            </a:gs>
            <a:gs pos="78999">
              <a:srgbClr val="FFFFFF"/>
            </a:gs>
            <a:gs pos="100000">
              <a:srgbClr val="7F7F7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7" y="6334316"/>
            <a:ext cx="9144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7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5734"/>
            <a:ext cx="75438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71" y="6459820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48" y="6459820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61" y="6459820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 eaLnBrk="0" fontAlgn="base" hangingPunct="0">
              <a:spcAft>
                <a:spcPct val="0"/>
              </a:spcAft>
            </a:pPr>
            <a:fld id="{61B21848-A9DB-4DDE-A5BE-72F77C1FE14A}" type="slidenum">
              <a:rPr lang="en-US" smtClean="0">
                <a:solidFill>
                  <a:prstClr val="white"/>
                </a:solidFill>
              </a:rPr>
              <a:pPr eaLnBrk="0" fontAlgn="base" hangingPunct="0">
                <a:spcAft>
                  <a:spcPct val="0"/>
                </a:spcAft>
              </a:pPr>
              <a:t>‹#›</a:t>
            </a:fld>
            <a:endParaRPr lang="en-US" smtClean="0">
              <a:solidFill>
                <a:prstClr val="white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4784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16000">
              <a:srgbClr val="1F1F1F"/>
            </a:gs>
            <a:gs pos="17999">
              <a:srgbClr val="FFFFFF"/>
            </a:gs>
            <a:gs pos="42000">
              <a:srgbClr val="636363"/>
            </a:gs>
            <a:gs pos="53000">
              <a:srgbClr val="CFCFCF"/>
            </a:gs>
            <a:gs pos="66000">
              <a:srgbClr val="CFCFCF"/>
            </a:gs>
            <a:gs pos="75999">
              <a:srgbClr val="1F1F1F"/>
            </a:gs>
            <a:gs pos="78999">
              <a:srgbClr val="FFFFFF"/>
            </a:gs>
            <a:gs pos="100000">
              <a:srgbClr val="7F7F7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7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650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16000">
              <a:srgbClr val="1F1F1F"/>
            </a:gs>
            <a:gs pos="17999">
              <a:srgbClr val="FFFFFF"/>
            </a:gs>
            <a:gs pos="42000">
              <a:srgbClr val="636363"/>
            </a:gs>
            <a:gs pos="53000">
              <a:srgbClr val="CFCFCF"/>
            </a:gs>
            <a:gs pos="66000">
              <a:srgbClr val="CFCFCF"/>
            </a:gs>
            <a:gs pos="75999">
              <a:srgbClr val="1F1F1F"/>
            </a:gs>
            <a:gs pos="78999">
              <a:srgbClr val="FFFFFF"/>
            </a:gs>
            <a:gs pos="100000">
              <a:srgbClr val="7F7F7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7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569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16000">
              <a:srgbClr val="1F1F1F"/>
            </a:gs>
            <a:gs pos="17999">
              <a:srgbClr val="FFFFFF"/>
            </a:gs>
            <a:gs pos="42000">
              <a:srgbClr val="636363"/>
            </a:gs>
            <a:gs pos="53000">
              <a:srgbClr val="CFCFCF"/>
            </a:gs>
            <a:gs pos="66000">
              <a:srgbClr val="CFCFCF"/>
            </a:gs>
            <a:gs pos="75999">
              <a:srgbClr val="1F1F1F"/>
            </a:gs>
            <a:gs pos="78999">
              <a:srgbClr val="FFFFFF"/>
            </a:gs>
            <a:gs pos="100000">
              <a:srgbClr val="7F7F7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7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902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16000">
              <a:srgbClr val="1F1F1F"/>
            </a:gs>
            <a:gs pos="17999">
              <a:srgbClr val="FFFFFF"/>
            </a:gs>
            <a:gs pos="42000">
              <a:srgbClr val="636363"/>
            </a:gs>
            <a:gs pos="53000">
              <a:srgbClr val="CFCFCF"/>
            </a:gs>
            <a:gs pos="66000">
              <a:srgbClr val="CFCFCF"/>
            </a:gs>
            <a:gs pos="75999">
              <a:srgbClr val="1F1F1F"/>
            </a:gs>
            <a:gs pos="78999">
              <a:srgbClr val="FFFFFF"/>
            </a:gs>
            <a:gs pos="100000">
              <a:srgbClr val="7F7F7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7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349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16000">
              <a:srgbClr val="1F1F1F"/>
            </a:gs>
            <a:gs pos="17999">
              <a:srgbClr val="FFFFFF"/>
            </a:gs>
            <a:gs pos="42000">
              <a:srgbClr val="636363"/>
            </a:gs>
            <a:gs pos="53000">
              <a:srgbClr val="CFCFCF"/>
            </a:gs>
            <a:gs pos="66000">
              <a:srgbClr val="CFCFCF"/>
            </a:gs>
            <a:gs pos="75999">
              <a:srgbClr val="1F1F1F"/>
            </a:gs>
            <a:gs pos="78999">
              <a:srgbClr val="FFFFFF"/>
            </a:gs>
            <a:gs pos="100000">
              <a:srgbClr val="7F7F7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7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28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16000">
              <a:srgbClr val="1F1F1F"/>
            </a:gs>
            <a:gs pos="17999">
              <a:srgbClr val="FFFFFF"/>
            </a:gs>
            <a:gs pos="42000">
              <a:srgbClr val="636363"/>
            </a:gs>
            <a:gs pos="53000">
              <a:srgbClr val="CFCFCF"/>
            </a:gs>
            <a:gs pos="66000">
              <a:srgbClr val="CFCFCF"/>
            </a:gs>
            <a:gs pos="75999">
              <a:srgbClr val="1F1F1F"/>
            </a:gs>
            <a:gs pos="78999">
              <a:srgbClr val="FFFFFF"/>
            </a:gs>
            <a:gs pos="100000">
              <a:srgbClr val="7F7F7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7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393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5" y="329208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79553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79553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99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 defTabSz="979553">
              <a:defRPr/>
            </a:pPr>
            <a:endParaRPr lang="en-US" alt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99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 defTabSz="979553">
              <a:defRPr/>
            </a:pPr>
            <a:endParaRPr lang="en-US" alt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99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 defTabSz="979553">
              <a:defRPr/>
            </a:pPr>
            <a:fld id="{6521F5F2-BF78-49F6-9D8B-7AF1588A886F}" type="slidenum">
              <a:rPr lang="en-US" altLang="en-US" smtClean="0">
                <a:solidFill>
                  <a:srgbClr val="E3DED1">
                    <a:shade val="50000"/>
                  </a:srgbClr>
                </a:solidFill>
              </a:rPr>
              <a:pPr defTabSz="979553">
                <a:defRPr/>
              </a:pPr>
              <a:t>‹#›</a:t>
            </a:fld>
            <a:endParaRPr lang="en-US" alt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75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>
    <p:comb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ulipkeshab.com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ulipkeshab.com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7.png"/><Relationship Id="rId4" Type="http://schemas.openxmlformats.org/officeDocument/2006/relationships/hyperlink" Target="http://www.tulipkeshab.com/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tulipkeshab.com/" TargetMode="External"/><Relationship Id="rId3" Type="http://schemas.openxmlformats.org/officeDocument/2006/relationships/oleObject" Target="../embeddings/oleObject1.bin"/><Relationship Id="rId7" Type="http://schemas.openxmlformats.org/officeDocument/2006/relationships/image" Target="../media/image10.jpeg"/><Relationship Id="rId2" Type="http://schemas.openxmlformats.org/officeDocument/2006/relationships/slideLayout" Target="../slideLayouts/slideLayout11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8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ulipkeshab.com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tulipkeshab.com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hyperlink" Target="http://www.tulipkeshab.com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ulipkeshab.com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ulipkeshab.com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ulipkeshab.com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ulipkeshab.com/" TargetMode="External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4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ulipkeshab.com/" TargetMode="External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5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128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wmf"/><Relationship Id="rId11" Type="http://schemas.openxmlformats.org/officeDocument/2006/relationships/hyperlink" Target="http://www.tulipkeshab.com/" TargetMode="External"/><Relationship Id="rId5" Type="http://schemas.openxmlformats.org/officeDocument/2006/relationships/oleObject" Target="../embeddings/oleObject4.bin"/><Relationship Id="rId10" Type="http://schemas.openxmlformats.org/officeDocument/2006/relationships/image" Target="../media/image16.wmf"/><Relationship Id="rId4" Type="http://schemas.openxmlformats.org/officeDocument/2006/relationships/image" Target="../media/image13.wmf"/><Relationship Id="rId9" Type="http://schemas.openxmlformats.org/officeDocument/2006/relationships/oleObject" Target="../embeddings/oleObject6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ulipkeshab.com/" TargetMode="External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6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139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8.wmf"/><Relationship Id="rId9" Type="http://schemas.openxmlformats.org/officeDocument/2006/relationships/hyperlink" Target="http://www.tulipkeshab.com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://www.tulipkeshab.com/" TargetMode="External"/><Relationship Id="rId1" Type="http://schemas.openxmlformats.org/officeDocument/2006/relationships/slideLayout" Target="../slideLayouts/slideLayout7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://www.tulipkeshab.com/" TargetMode="External"/><Relationship Id="rId1" Type="http://schemas.openxmlformats.org/officeDocument/2006/relationships/slideLayout" Target="../slideLayouts/slideLayout8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ulipkeshab.com/" TargetMode="Externa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ulipkeshab.com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5.xml"/><Relationship Id="rId4" Type="http://schemas.openxmlformats.org/officeDocument/2006/relationships/hyperlink" Target="http://www.tulipkeshab.com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ulipkeshab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ulipkeshab.com/" TargetMode="External"/><Relationship Id="rId1" Type="http://schemas.openxmlformats.org/officeDocument/2006/relationships/slideLayout" Target="../slideLayouts/slideLayout10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ulipkeshab.com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lassroo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" y="0"/>
            <a:ext cx="9144003" cy="68580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5112712" y="4353758"/>
            <a:ext cx="4033838" cy="1695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  <a:defRPr/>
            </a:pPr>
            <a:r>
              <a:rPr lang="en-US" sz="12450" b="1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6000" b="1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1070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9088126"/>
              </p:ext>
            </p:extLst>
          </p:nvPr>
        </p:nvGraphicFramePr>
        <p:xfrm>
          <a:off x="533401" y="1371608"/>
          <a:ext cx="7479980" cy="435274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95827"/>
                <a:gridCol w="1495827"/>
                <a:gridCol w="1495827"/>
                <a:gridCol w="1495827"/>
                <a:gridCol w="1496672"/>
              </a:tblGrid>
              <a:tr h="86544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</a:rPr>
                        <a:t>Sat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</a:rPr>
                        <a:t>Sun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</a:rPr>
                        <a:t>Mon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</a:rPr>
                        <a:t>tues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/>
                </a:tc>
              </a:tr>
              <a:tr h="78701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</a:rPr>
                        <a:t>Physics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</a:rPr>
                        <a:t>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</a:rPr>
                        <a:t>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/>
                </a:tc>
              </a:tr>
              <a:tr h="86544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</a:rPr>
                        <a:t>Math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</a:rPr>
                        <a:t>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</a:rPr>
                        <a:t>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/>
                </a:tc>
              </a:tr>
              <a:tr h="9693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</a:rPr>
                        <a:t>Biology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</a:rPr>
                        <a:t>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</a:rPr>
                        <a:t>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/>
                </a:tc>
              </a:tr>
              <a:tr h="86544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</a:rPr>
                        <a:t>English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</a:rPr>
                        <a:t>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</a:rPr>
                        <a:t>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</a:rPr>
                        <a:t>1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Vrinda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447800" y="6324600"/>
            <a:ext cx="64008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hlinkClick r:id="rId2"/>
              </a:rPr>
              <a:t>www.tulipkeshab.com</a:t>
            </a:r>
            <a:r>
              <a:rPr lang="en-US" dirty="0"/>
              <a:t>, phone: 01818397079</a:t>
            </a:r>
          </a:p>
        </p:txBody>
      </p:sp>
    </p:spTree>
    <p:extLst>
      <p:ext uri="{BB962C8B-B14F-4D97-AF65-F5344CB8AC3E}">
        <p14:creationId xmlns:p14="http://schemas.microsoft.com/office/powerpoint/2010/main" val="4279589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3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2819400"/>
                <a:ext cx="8229600" cy="1143000"/>
              </a:xfrm>
            </p:spPr>
            <p:txBody>
              <a:bodyPr>
                <a:normAutofit fontScale="9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it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2819400"/>
                <a:ext cx="8229600" cy="1143000"/>
              </a:xfrm>
              <a:blipFill rotWithShape="1">
                <a:blip r:embed="rId2"/>
                <a:stretch>
                  <a:fillRect t="-42246" b="-48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1447800" y="6324600"/>
            <a:ext cx="64008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  <a:hlinkClick r:id="rId3"/>
              </a:rPr>
              <a:t>www.tulipkeshab.com</a:t>
            </a:r>
            <a:r>
              <a:rPr lang="en-US" dirty="0" smtClean="0">
                <a:solidFill>
                  <a:srgbClr val="FF0000"/>
                </a:solidFill>
              </a:rPr>
              <a:t>, phone: 01818397079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02892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47800" y="6324600"/>
            <a:ext cx="64008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hlinkClick r:id="rId4"/>
              </a:rPr>
              <a:t>www.tulipkeshab.com</a:t>
            </a:r>
            <a:r>
              <a:rPr lang="en-US" dirty="0" smtClean="0"/>
              <a:t>, phone: 01818397079</a:t>
            </a:r>
            <a:endParaRPr lang="en-US" dirty="0"/>
          </a:p>
        </p:txBody>
      </p:sp>
      <p:pic>
        <p:nvPicPr>
          <p:cNvPr id="3" name="vlc-record-2016-07-13-23h05m39s-Football   Matrices in 90 seconds!!.mp4-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9144000" cy="6126163"/>
          </a:xfrm>
        </p:spPr>
      </p:pic>
    </p:spTree>
    <p:extLst>
      <p:ext uri="{BB962C8B-B14F-4D97-AF65-F5344CB8AC3E}">
        <p14:creationId xmlns:p14="http://schemas.microsoft.com/office/powerpoint/2010/main" val="3067929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Object 20"/>
          <p:cNvGraphicFramePr>
            <a:graphicFrameLocks noChangeAspect="1"/>
          </p:cNvGraphicFramePr>
          <p:nvPr/>
        </p:nvGraphicFramePr>
        <p:xfrm>
          <a:off x="4521200" y="3321050"/>
          <a:ext cx="1016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8" name="Equation" r:id="rId3" imgW="114120" imgH="215640" progId="Equation.3">
                  <p:embed/>
                </p:oleObj>
              </mc:Choice>
              <mc:Fallback>
                <p:oleObj name="Equation" r:id="rId3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1200" y="3321050"/>
                        <a:ext cx="1016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/>
        </p:nvGraphicFramePr>
        <p:xfrm>
          <a:off x="2472267" y="1905000"/>
          <a:ext cx="3657600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9" name="Equation" r:id="rId5" imgW="914400" imgH="939600" progId="Equation.3">
                  <p:embed/>
                </p:oleObj>
              </mc:Choice>
              <mc:Fallback>
                <p:oleObj name="Equation" r:id="rId5" imgW="914400" imgH="939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2267" y="1905000"/>
                        <a:ext cx="3657600" cy="152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7281334" y="1981200"/>
            <a:ext cx="7958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79553"/>
            <a:r>
              <a:rPr lang="bn-BD" sz="2800" b="1" dirty="0" smtClean="0">
                <a:solidFill>
                  <a:srgbClr val="4E8542"/>
                </a:solidFill>
                <a:latin typeface="NikoshBAN" pitchFamily="2" charset="0"/>
                <a:cs typeface="NikoshBAN" pitchFamily="2" charset="0"/>
              </a:rPr>
              <a:t>সারি</a:t>
            </a:r>
            <a:endParaRPr lang="en-US" sz="2800" b="1" dirty="0">
              <a:solidFill>
                <a:srgbClr val="4E854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675470" y="3657600"/>
            <a:ext cx="1151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79553"/>
            <a:r>
              <a:rPr lang="bn-BD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কলাম</a:t>
            </a:r>
            <a:r>
              <a:rPr lang="bn-BD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5486400" y="2133600"/>
            <a:ext cx="1794933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rot="5400000">
            <a:off x="2641600" y="3276698"/>
            <a:ext cx="609600" cy="14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5994411" y="3048000"/>
            <a:ext cx="29017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79553"/>
            <a:r>
              <a:rPr lang="en-US" sz="28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g¨vwU</a:t>
            </a:r>
            <a:r>
              <a:rPr lang="en-US" sz="28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ª‡·</a:t>
            </a:r>
            <a:r>
              <a:rPr lang="en-US" sz="28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i</a:t>
            </a:r>
            <a:r>
              <a:rPr lang="en-US" sz="28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gvÎv</a:t>
            </a:r>
            <a:r>
              <a:rPr lang="en-US" sz="28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cs typeface="SutonnyMJ" pitchFamily="2" charset="0"/>
              </a:rPr>
              <a:t>3 x 3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3826934" y="1676400"/>
            <a:ext cx="474133" cy="60960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79553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42" name="Straight Arrow Connector 41"/>
          <p:cNvCxnSpPr/>
          <p:nvPr/>
        </p:nvCxnSpPr>
        <p:spPr>
          <a:xfrm rot="16200000" flipH="1">
            <a:off x="3704167" y="2874442"/>
            <a:ext cx="2209800" cy="8805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5181600" y="4495800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79553"/>
            <a:r>
              <a:rPr lang="bn-BD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ভুক্তি</a:t>
            </a:r>
            <a:r>
              <a:rPr lang="bn-BD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998133" y="304817"/>
            <a:ext cx="48090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79553"/>
            <a:r>
              <a:rPr lang="bn-BD" sz="6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ম্যাট্রিক্স</a:t>
            </a:r>
            <a:endParaRPr lang="en-US" sz="6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447800" y="2286008"/>
            <a:ext cx="10922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79553"/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A=</a:t>
            </a:r>
            <a:endParaRPr lang="en-US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13" descr="indexmat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1203" y="3886200"/>
            <a:ext cx="1761067" cy="230505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285067" y="5029217"/>
            <a:ext cx="4402667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defTabSz="979553"/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James Joseph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Sylvester,English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mathematician,(1814-1897),American Journal of Mathematics </a:t>
            </a:r>
            <a:r>
              <a:rPr lang="bn-BD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প্রতিষ্ঠা করেন।মাট্রিক্স,অভেদক ও সংখ্যা তত্ত্বে অবদান আছে। </a:t>
            </a:r>
            <a:endParaRPr lang="en-US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47800" y="6400800"/>
            <a:ext cx="6400800" cy="38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  <a:hlinkClick r:id="rId8"/>
              </a:rPr>
              <a:t>www.tulipkeshab.com</a:t>
            </a:r>
            <a:r>
              <a:rPr lang="en-US" dirty="0" smtClean="0">
                <a:solidFill>
                  <a:srgbClr val="FF0000"/>
                </a:solidFill>
              </a:rPr>
              <a:t>, phone: 01818397079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660464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800" decel="1000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SutonnyMJ" pitchFamily="2" charset="0"/>
                <a:cs typeface="SutonnyMJ" pitchFamily="2" charset="0"/>
              </a:rPr>
              <a:t>g¨vwU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ª‡·i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mvwi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I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Kjv‡gi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msL¨v‡K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GK‡Î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Bnvi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µg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e‡j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28600" y="3200400"/>
                <a:ext cx="8458200" cy="1752600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n-US" dirty="0" smtClean="0"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†</a:t>
                </a:r>
                <a:r>
                  <a:rPr lang="en-US" dirty="0" err="1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hgbt</a:t>
                </a:r>
                <a:r>
                  <a:rPr lang="en-US" dirty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𝐴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4</m:t>
                              </m:r>
                            </m:e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5</m:t>
                              </m:r>
                            </m:e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6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  </a:t>
                </a:r>
                <a:r>
                  <a:rPr lang="en-US" dirty="0" err="1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g¨vwU</a:t>
                </a:r>
                <a:r>
                  <a:rPr lang="en-US" dirty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ª‡·i </a:t>
                </a:r>
                <a:r>
                  <a:rPr lang="en-US" dirty="0" err="1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mvwi</a:t>
                </a:r>
                <a:r>
                  <a:rPr lang="en-US" dirty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 `</a:t>
                </a:r>
                <a:r>
                  <a:rPr lang="en-US" dirty="0" err="1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ywU</a:t>
                </a:r>
                <a:r>
                  <a:rPr lang="en-US" dirty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Ges</a:t>
                </a:r>
                <a:r>
                  <a:rPr lang="en-US" dirty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Kjvg</a:t>
                </a:r>
                <a:r>
                  <a:rPr lang="en-US" dirty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wZbwU</a:t>
                </a:r>
                <a:r>
                  <a:rPr lang="en-US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| </a:t>
                </a:r>
              </a:p>
              <a:p>
                <a:endParaRPr lang="en-US" dirty="0" smtClean="0">
                  <a:solidFill>
                    <a:srgbClr val="FF0000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r>
                  <a:rPr lang="en-US" dirty="0" err="1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myZivs</a:t>
                </a:r>
                <a:r>
                  <a:rPr lang="en-US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Bnvi</a:t>
                </a:r>
                <a:r>
                  <a:rPr lang="en-US" dirty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 µg =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2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×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3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28600" y="3200400"/>
                <a:ext cx="8458200" cy="1752600"/>
              </a:xfrm>
              <a:blipFill rotWithShape="1">
                <a:blip r:embed="rId2"/>
                <a:stretch>
                  <a:fillRect b="-17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1447800" y="6324600"/>
            <a:ext cx="64008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hlinkClick r:id="rId3"/>
              </a:rPr>
              <a:t>www.tulipkeshab.com</a:t>
            </a:r>
            <a:r>
              <a:rPr lang="en-US" dirty="0" smtClean="0"/>
              <a:t>, phone: 01818397079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8789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219200"/>
            <a:ext cx="8229600" cy="2438400"/>
          </a:xfrm>
        </p:spPr>
        <p:txBody>
          <a:bodyPr>
            <a:normAutofit/>
          </a:bodyPr>
          <a:lstStyle/>
          <a:p>
            <a:r>
              <a:rPr lang="en-US" dirty="0" err="1" smtClean="0">
                <a:latin typeface="SutonnyMJ" pitchFamily="2" charset="0"/>
                <a:cs typeface="SutonnyMJ" pitchFamily="2" charset="0"/>
              </a:rPr>
              <a:t>eM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©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g¨vwU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ª·t  ‡h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g¨vwU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ª‡·i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mvwi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I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Kjvg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msL¨v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ci®úi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mgvb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Zv‡K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eM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©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g¨vwU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ª·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e‡j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| </a:t>
            </a:r>
            <a:br>
              <a:rPr lang="en-US" dirty="0" smtClean="0">
                <a:latin typeface="SutonnyMJ" pitchFamily="2" charset="0"/>
                <a:cs typeface="SutonnyMJ" pitchFamily="2" charset="0"/>
              </a:rPr>
            </a:b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47800" y="6324600"/>
            <a:ext cx="64008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hlinkClick r:id="rId2"/>
              </a:rPr>
              <a:t>www.tulipkeshab.com</a:t>
            </a:r>
            <a:r>
              <a:rPr lang="en-US" dirty="0" smtClean="0"/>
              <a:t>, phone: 01818397079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itle 3"/>
              <p:cNvSpPr txBox="1">
                <a:spLocks/>
              </p:cNvSpPr>
              <p:nvPr/>
            </p:nvSpPr>
            <p:spPr>
              <a:xfrm>
                <a:off x="533400" y="3276600"/>
                <a:ext cx="8229600" cy="251460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67500" lnSpcReduction="20000"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60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600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600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sz="600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sz="600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sz="600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600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sz="600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sz="600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sz="600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600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600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600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sz="600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600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sz="600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sz="600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600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6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it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3276600"/>
                <a:ext cx="8229600" cy="251460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948984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76400"/>
            <a:ext cx="8229600" cy="2362200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latin typeface="SutonnyMJ" pitchFamily="2" charset="0"/>
                <a:cs typeface="SutonnyMJ" pitchFamily="2" charset="0"/>
              </a:rPr>
              <a:t>AvqZvKvi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g¨vwU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ª·t  ‡h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g¨vwU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ª‡·i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mvwi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I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Kjvg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msL¨v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ci®úi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mgvb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bq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Zv‡K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AvqZvKvi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g¨vwU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ª·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e‡j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|  </a:t>
            </a:r>
            <a:br>
              <a:rPr lang="en-US" dirty="0">
                <a:latin typeface="SutonnyMJ" pitchFamily="2" charset="0"/>
                <a:cs typeface="SutonnyMJ" pitchFamily="2" charset="0"/>
              </a:rPr>
            </a:b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47800" y="6324600"/>
            <a:ext cx="64008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hlinkClick r:id="rId2"/>
              </a:rPr>
              <a:t>www.tulipkeshab.com</a:t>
            </a:r>
            <a:r>
              <a:rPr lang="en-US" dirty="0" smtClean="0"/>
              <a:t>, phone: 01818397079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3"/>
              <p:cNvSpPr txBox="1">
                <a:spLocks/>
              </p:cNvSpPr>
              <p:nvPr/>
            </p:nvSpPr>
            <p:spPr>
              <a:xfrm>
                <a:off x="304800" y="3429000"/>
                <a:ext cx="8229600" cy="259080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97500"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it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3429000"/>
                <a:ext cx="8229600" cy="259080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134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057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SutonnyMJ" pitchFamily="2" charset="0"/>
                <a:cs typeface="SutonnyMJ" pitchFamily="2" charset="0"/>
              </a:rPr>
              <a:t>`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ywU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g¨vwU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ª· †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hvM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I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we‡qvM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Kiv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hv‡e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hw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`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Zv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‡`i µg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mgvb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|</a:t>
            </a:r>
          </a:p>
        </p:txBody>
      </p:sp>
      <p:sp>
        <p:nvSpPr>
          <p:cNvPr id="3" name="Rectangle 2"/>
          <p:cNvSpPr/>
          <p:nvPr/>
        </p:nvSpPr>
        <p:spPr>
          <a:xfrm>
            <a:off x="1447800" y="6324600"/>
            <a:ext cx="64008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hlinkClick r:id="rId2"/>
              </a:rPr>
              <a:t>www.tulipkeshab.com</a:t>
            </a:r>
            <a:r>
              <a:rPr lang="en-US" dirty="0" smtClean="0"/>
              <a:t>, phone: 01818397079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165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ctrTitle"/>
              </p:nvPr>
            </p:nvSpPr>
            <p:spPr>
              <a:xfrm>
                <a:off x="762000" y="1295400"/>
                <a:ext cx="7772400" cy="3886201"/>
              </a:xfrm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latin typeface="Cambria Math"/>
                        </a:rPr>
                        <m:t>𝐴</m:t>
                      </m:r>
                      <m:r>
                        <a:rPr lang="en-US" sz="3600" i="1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6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6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3600" i="1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sz="3600" i="1">
                                    <a:latin typeface="Cambria Math"/>
                                  </a:rPr>
                                  <m:t>8</m:t>
                                </m:r>
                              </m:e>
                              <m:e>
                                <m:r>
                                  <a:rPr lang="en-US" sz="3600" i="1">
                                    <a:latin typeface="Cambria Math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sz="3600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3600" i="1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3600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3600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3600" i="1">
                                    <a:latin typeface="Cambria Math"/>
                                  </a:rPr>
                                  <m:t>  </m:t>
                                </m:r>
                                <m:r>
                                  <a:rPr lang="en-US" sz="3600" i="1">
                                    <a:latin typeface="Cambria Math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3600" i="1">
                                    <a:latin typeface="Cambria Math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US" sz="3600" i="1">
                                    <a:latin typeface="Cambria Math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sz="3600" i="1">
                                    <a:latin typeface="Cambria Math"/>
                                  </a:rPr>
                                  <m:t>  </m:t>
                                </m:r>
                                <m:r>
                                  <a:rPr lang="en-US" sz="3600" i="1">
                                    <a:latin typeface="Cambria Math"/>
                                  </a:rPr>
                                  <m:t>8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r>
                  <a:rPr lang="en-US" sz="3600" dirty="0" smtClean="0"/>
                  <a:t/>
                </a:r>
                <a:br>
                  <a:rPr lang="en-US" sz="3600" dirty="0" smtClean="0"/>
                </a:br>
                <a:r>
                  <a:rPr lang="en-US" sz="3600" dirty="0" smtClean="0"/>
                  <a:t/>
                </a:r>
                <a:br>
                  <a:rPr lang="en-US" sz="3600" dirty="0" smtClean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solidFill>
                            <a:srgbClr val="FF0000"/>
                          </a:solidFill>
                          <a:latin typeface="Cambria Math"/>
                        </a:rPr>
                        <m:t>𝐵</m:t>
                      </m:r>
                      <m:r>
                        <a:rPr lang="en-US" sz="3600" i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6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6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36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36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sz="36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US" sz="36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36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36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sz="36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7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36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US" sz="36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sz="36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r>
                  <a:rPr lang="en-US" sz="3600" dirty="0">
                    <a:solidFill>
                      <a:srgbClr val="FF0000"/>
                    </a:solidFill>
                  </a:rPr>
                  <a:t/>
                </a:r>
                <a:br>
                  <a:rPr lang="en-US" sz="3600" dirty="0">
                    <a:solidFill>
                      <a:srgbClr val="FF0000"/>
                    </a:solidFill>
                  </a:rPr>
                </a:br>
                <a:endParaRPr lang="en-US" sz="3600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762000" y="1295400"/>
                <a:ext cx="7772400" cy="3886201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0" y="5527964"/>
            <a:ext cx="1828800" cy="762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Yes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47800" y="6324600"/>
            <a:ext cx="64008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hlinkClick r:id="rId3"/>
              </a:rPr>
              <a:t>www.tulipkeshab.com</a:t>
            </a:r>
            <a:r>
              <a:rPr lang="en-US" dirty="0" smtClean="0"/>
              <a:t>, phone: 01818397079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0" y="304800"/>
            <a:ext cx="533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   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g¨vwU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ª· `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ywU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wK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†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hvM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Kiv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m¤¢e ?</a:t>
            </a:r>
            <a:endParaRPr lang="en-US" sz="3600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613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ctrTitle"/>
              </p:nvPr>
            </p:nvSpPr>
            <p:spPr>
              <a:xfrm>
                <a:off x="304800" y="1905000"/>
                <a:ext cx="7772400" cy="2460625"/>
              </a:xfrm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latin typeface="Cambria Math"/>
                        </a:rPr>
                        <m:t>𝐴</m:t>
                      </m:r>
                      <m:r>
                        <a:rPr lang="en-US" sz="3600" i="1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6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6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3600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3600" i="1">
                                    <a:latin typeface="Cambria Math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sz="3600" i="1">
                                    <a:latin typeface="Cambria Math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3600" i="1">
                                    <a:latin typeface="Cambria Math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sz="3600" i="1">
                                    <a:latin typeface="Cambria Math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US" sz="3600" i="1">
                                    <a:latin typeface="Cambria Math"/>
                                  </a:rPr>
                                  <m:t>6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r>
                  <a:rPr lang="en-US" sz="3600" dirty="0" smtClean="0"/>
                  <a:t/>
                </a:r>
                <a:br>
                  <a:rPr lang="en-US" sz="3600" dirty="0" smtClean="0"/>
                </a:br>
                <a:r>
                  <a:rPr lang="en-US" sz="3600" dirty="0" smtClean="0"/>
                  <a:t/>
                </a:r>
                <a:br>
                  <a:rPr lang="en-US" sz="3600" dirty="0" smtClean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solidFill>
                            <a:srgbClr val="FF0000"/>
                          </a:solidFill>
                          <a:latin typeface="Cambria Math"/>
                        </a:rPr>
                        <m:t>𝐵</m:t>
                      </m:r>
                      <m:r>
                        <a:rPr lang="en-US" sz="3600" i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6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6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36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36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sz="36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36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36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sz="36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36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36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36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304800" y="1905000"/>
                <a:ext cx="7772400" cy="2460625"/>
              </a:xfrm>
              <a:blipFill rotWithShape="1">
                <a:blip r:embed="rId2"/>
                <a:stretch>
                  <a:fillRect t="-6700" b="-9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92636" y="5472545"/>
            <a:ext cx="1981200" cy="8382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No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47800" y="6324600"/>
            <a:ext cx="64008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  <a:hlinkClick r:id="rId3"/>
              </a:rPr>
              <a:t>www.tulipkeshab.com</a:t>
            </a:r>
            <a:r>
              <a:rPr lang="en-US" dirty="0" smtClean="0">
                <a:solidFill>
                  <a:prstClr val="white"/>
                </a:solidFill>
              </a:rPr>
              <a:t>, phone: 01818397079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0" y="304800"/>
            <a:ext cx="533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   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g¨vwU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ª· `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ywU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wK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†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hvM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Kiv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m¤¢e ?</a:t>
            </a:r>
            <a:endParaRPr lang="en-US" sz="3600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657899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533400" y="1600200"/>
            <a:ext cx="7886700" cy="3505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Keshab Lal Nath</a:t>
            </a:r>
            <a:br>
              <a:rPr kumimoji="0" lang="en-US" sz="33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</a:br>
            <a:r>
              <a:rPr kumimoji="0" lang="en-US" sz="33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BCS Education</a:t>
            </a:r>
            <a:br>
              <a:rPr kumimoji="0" lang="en-US" sz="33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</a:br>
            <a:r>
              <a:rPr kumimoji="0" lang="en-US" sz="33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Lecture in Math and ICT</a:t>
            </a:r>
            <a:br>
              <a:rPr kumimoji="0" lang="en-US" sz="33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</a:br>
            <a:r>
              <a:rPr kumimoji="0" lang="en-US" sz="33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Chowmuhani Govt. s a College</a:t>
            </a:r>
            <a:br>
              <a:rPr kumimoji="0" lang="en-US" sz="33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</a:br>
            <a:r>
              <a:rPr kumimoji="0" lang="en-US" sz="33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Phone :- 01818397079</a:t>
            </a:r>
            <a:br>
              <a:rPr kumimoji="0" lang="en-US" sz="33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</a:br>
            <a:r>
              <a:rPr kumimoji="0" lang="en-US" sz="33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Email: ktulip71@gmail.com</a:t>
            </a:r>
            <a:endParaRPr kumimoji="0" lang="en-US" sz="33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952747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DELL\Pictures\matrix-additio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8474" y="2642414"/>
            <a:ext cx="6393116" cy="35052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 rot="10800000" flipH="1" flipV="1">
            <a:off x="2071255" y="-2976"/>
            <a:ext cx="54102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bn-BD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ম্যাট্রিক্স এর যোগ </a:t>
            </a:r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নির্ণয়</a:t>
            </a:r>
            <a:endParaRPr lang="en-US" sz="40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4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ম্যাট্রিক্স এর সারি ও কলাম এর অনুরূপ উপাদান যোগ করে বসাতে হয় </a:t>
            </a:r>
          </a:p>
          <a:p>
            <a:endParaRPr lang="en-US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68582" y="6400800"/>
            <a:ext cx="64008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hlinkClick r:id="rId3"/>
              </a:rPr>
              <a:t>www.tulipkeshab.com</a:t>
            </a:r>
            <a:r>
              <a:rPr lang="en-US" dirty="0" smtClean="0"/>
              <a:t>, phone: 01818397079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069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DELL\Pictures\mat1-3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4" y="2895628"/>
            <a:ext cx="4467225" cy="2876893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838200" y="457200"/>
            <a:ext cx="7696200" cy="156966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bn-BD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           লক্ষ্য কর </a:t>
            </a:r>
          </a:p>
          <a:p>
            <a:r>
              <a:rPr lang="bn-BD" sz="4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এখানে ও দুইটি ম্যাট্রিক্স এর যোগ নির্ণয়</a:t>
            </a:r>
            <a:endParaRPr lang="en-US" sz="4800" dirty="0">
              <a:solidFill>
                <a:srgbClr val="00B05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47800" y="6324600"/>
            <a:ext cx="64008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hlinkClick r:id="rId3"/>
              </a:rPr>
              <a:t>www.tulipkeshab.com</a:t>
            </a:r>
            <a:r>
              <a:rPr lang="en-US" dirty="0" smtClean="0"/>
              <a:t>, phone: 01818397079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3703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0" y="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" name="Equation" r:id="rId3" imgW="914400" imgH="198720" progId="">
                  <p:embed/>
                </p:oleObj>
              </mc:Choice>
              <mc:Fallback>
                <p:oleObj name="Equation" r:id="rId3" imgW="914400" imgH="19872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8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228600" y="76200"/>
            <a:ext cx="9144000" cy="707886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79553"/>
            <a:r>
              <a:rPr lang="bn-BD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ম্যাট্রিক্স এর যোগ</a:t>
            </a:r>
            <a:r>
              <a:rPr lang="en-US" sz="4000" b="1" dirty="0" smtClean="0">
                <a:solidFill>
                  <a:srgbClr val="7030A0"/>
                </a:solidFill>
              </a:rPr>
              <a:t>.</a:t>
            </a:r>
            <a:endParaRPr lang="en-US" sz="4000" b="1" dirty="0">
              <a:solidFill>
                <a:srgbClr val="7030A0"/>
              </a:solidFill>
            </a:endParaRPr>
          </a:p>
        </p:txBody>
      </p:sp>
      <p:graphicFrame>
        <p:nvGraphicFramePr>
          <p:cNvPr id="14340" name="Object 4"/>
          <p:cNvGraphicFramePr>
            <a:graphicFrameLocks noChangeAspect="1"/>
          </p:cNvGraphicFramePr>
          <p:nvPr/>
        </p:nvGraphicFramePr>
        <p:xfrm>
          <a:off x="1117603" y="2044700"/>
          <a:ext cx="6637867" cy="161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" name="Equation" r:id="rId5" imgW="2654280" imgH="457200" progId="">
                  <p:embed/>
                </p:oleObj>
              </mc:Choice>
              <mc:Fallback>
                <p:oleObj name="Equation" r:id="rId5" imgW="2654280" imgH="4572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7603" y="2044700"/>
                        <a:ext cx="6637867" cy="161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457200" y="4387860"/>
            <a:ext cx="1981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79553">
              <a:spcBef>
                <a:spcPct val="50000"/>
              </a:spcBef>
            </a:pPr>
            <a:r>
              <a:rPr lang="en-US" sz="3600" b="1" dirty="0">
                <a:solidFill>
                  <a:prstClr val="black"/>
                </a:solidFill>
              </a:rPr>
              <a:t>A + B</a:t>
            </a:r>
          </a:p>
        </p:txBody>
      </p:sp>
      <p:graphicFrame>
        <p:nvGraphicFramePr>
          <p:cNvPr id="1434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7977346"/>
              </p:ext>
            </p:extLst>
          </p:nvPr>
        </p:nvGraphicFramePr>
        <p:xfrm>
          <a:off x="1981200" y="4006969"/>
          <a:ext cx="3581400" cy="1408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6" name="Equation" r:id="rId7" imgW="1180800" imgH="457200" progId="">
                  <p:embed/>
                </p:oleObj>
              </mc:Choice>
              <mc:Fallback>
                <p:oleObj name="Equation" r:id="rId7" imgW="1180800" imgH="4572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4006969"/>
                        <a:ext cx="3581400" cy="1408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3" name="Object 7"/>
          <p:cNvGraphicFramePr>
            <a:graphicFrameLocks noChangeAspect="1"/>
          </p:cNvGraphicFramePr>
          <p:nvPr/>
        </p:nvGraphicFramePr>
        <p:xfrm>
          <a:off x="5638800" y="4062425"/>
          <a:ext cx="2209800" cy="1500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7" name="Equation" r:id="rId9" imgW="672840" imgH="457200" progId="">
                  <p:embed/>
                </p:oleObj>
              </mc:Choice>
              <mc:Fallback>
                <p:oleObj name="Equation" r:id="rId9" imgW="672840" imgH="4572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4062425"/>
                        <a:ext cx="2209800" cy="1500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1447800" y="6562730"/>
            <a:ext cx="6400800" cy="2190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hlinkClick r:id="rId11"/>
              </a:rPr>
              <a:t>www.tulipkeshab.com</a:t>
            </a:r>
            <a:r>
              <a:rPr lang="en-US" dirty="0"/>
              <a:t>, phone: 01818397079</a:t>
            </a:r>
          </a:p>
        </p:txBody>
      </p:sp>
    </p:spTree>
    <p:extLst>
      <p:ext uri="{BB962C8B-B14F-4D97-AF65-F5344CB8AC3E}">
        <p14:creationId xmlns:p14="http://schemas.microsoft.com/office/powerpoint/2010/main" val="2143907763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animBg="1" autoUpdateAnimBg="0"/>
      <p:bldP spid="14341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DELL\Pictures\matrix-subtractio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2859345"/>
            <a:ext cx="7359595" cy="22098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533400" y="304800"/>
            <a:ext cx="81534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		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ম্যাট্রিক্স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এর </a:t>
            </a:r>
            <a:r>
              <a:rPr lang="bn-BD" sz="4000" dirty="0" smtClean="0">
                <a:latin typeface="SutonnyMJ" pitchFamily="2" charset="0"/>
                <a:cs typeface="NikoshBAN" pitchFamily="2" charset="0"/>
              </a:rPr>
              <a:t>বি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‡qv</a:t>
            </a:r>
            <a:r>
              <a:rPr lang="bn-BD" sz="4000" dirty="0" smtClean="0">
                <a:latin typeface="SutonnyMJ" pitchFamily="2" charset="0"/>
                <a:cs typeface="NikoshBAN" pitchFamily="2" charset="0"/>
              </a:rPr>
              <a:t>গ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নির্ণয়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endParaRPr lang="bn-BD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ম্যাট্রিক্স এর সারি ও কলাম এর অনুরূপ উপাদান </a:t>
            </a:r>
            <a:r>
              <a:rPr lang="bn-BD" sz="4000" dirty="0">
                <a:latin typeface="SutonnyMJ" pitchFamily="2" charset="0"/>
                <a:cs typeface="NikoshBAN" pitchFamily="2" charset="0"/>
              </a:rPr>
              <a:t>বি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‡qv</a:t>
            </a:r>
            <a:r>
              <a:rPr lang="bn-BD" sz="4000" dirty="0">
                <a:latin typeface="SutonnyMJ" pitchFamily="2" charset="0"/>
                <a:cs typeface="NikoshBAN" pitchFamily="2" charset="0"/>
              </a:rPr>
              <a:t>গ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করে বসাতে হয় </a:t>
            </a:r>
            <a:endParaRPr lang="en-US" sz="4000" dirty="0"/>
          </a:p>
        </p:txBody>
      </p:sp>
      <p:sp>
        <p:nvSpPr>
          <p:cNvPr id="4" name="Rectangle 3"/>
          <p:cNvSpPr/>
          <p:nvPr/>
        </p:nvSpPr>
        <p:spPr>
          <a:xfrm>
            <a:off x="1447800" y="6324600"/>
            <a:ext cx="64008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hlinkClick r:id="rId3"/>
              </a:rPr>
              <a:t>www.tulipkeshab.com</a:t>
            </a:r>
            <a:r>
              <a:rPr lang="en-US" dirty="0" smtClean="0"/>
              <a:t>, phone: 01818397079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2744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0" y="3"/>
            <a:ext cx="9144000" cy="646331"/>
          </a:xfrm>
          <a:prstGeom prst="rect">
            <a:avLst/>
          </a:prstGeom>
          <a:solidFill>
            <a:srgbClr val="7030A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79553">
              <a:spcBef>
                <a:spcPct val="50000"/>
              </a:spcBef>
            </a:pPr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ম্যাট্রিক্স এর বিয়োগ</a:t>
            </a:r>
            <a:endParaRPr lang="en-US" sz="3600" b="1" dirty="0">
              <a:solidFill>
                <a:srgbClr val="FF6600"/>
              </a:solidFill>
            </a:endParaRPr>
          </a:p>
        </p:txBody>
      </p:sp>
      <p:graphicFrame>
        <p:nvGraphicFramePr>
          <p:cNvPr id="16387" name="Object 3"/>
          <p:cNvGraphicFramePr>
            <a:graphicFrameLocks noChangeAspect="1"/>
          </p:cNvGraphicFramePr>
          <p:nvPr/>
        </p:nvGraphicFramePr>
        <p:xfrm>
          <a:off x="1049867" y="1219203"/>
          <a:ext cx="6172200" cy="207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3" name="Equation" r:id="rId3" imgW="2247840" imgH="711000" progId="">
                  <p:embed/>
                </p:oleObj>
              </mc:Choice>
              <mc:Fallback>
                <p:oleObj name="Equation" r:id="rId3" imgW="2247840" imgH="7110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9867" y="1219203"/>
                        <a:ext cx="6172200" cy="2079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8" name="Object 4"/>
          <p:cNvGraphicFramePr>
            <a:graphicFrameLocks noChangeAspect="1"/>
          </p:cNvGraphicFramePr>
          <p:nvPr/>
        </p:nvGraphicFramePr>
        <p:xfrm>
          <a:off x="982135" y="3733800"/>
          <a:ext cx="4038600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4" name="Equation" r:id="rId5" imgW="1346040" imgH="711000" progId="">
                  <p:embed/>
                </p:oleObj>
              </mc:Choice>
              <mc:Fallback>
                <p:oleObj name="Equation" r:id="rId5" imgW="1346040" imgH="7110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2135" y="3733800"/>
                        <a:ext cx="4038600" cy="2286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9" name="Object 5"/>
          <p:cNvGraphicFramePr>
            <a:graphicFrameLocks noChangeAspect="1"/>
          </p:cNvGraphicFramePr>
          <p:nvPr/>
        </p:nvGraphicFramePr>
        <p:xfrm>
          <a:off x="5046133" y="3810003"/>
          <a:ext cx="2895600" cy="228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5" name="Equation" r:id="rId7" imgW="901440" imgH="711000" progId="">
                  <p:embed/>
                </p:oleObj>
              </mc:Choice>
              <mc:Fallback>
                <p:oleObj name="Equation" r:id="rId7" imgW="901440" imgH="7110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6133" y="3810003"/>
                        <a:ext cx="2895600" cy="2282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17600" y="2057400"/>
            <a:ext cx="474133" cy="369332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pPr defTabSz="979553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47800" y="6562730"/>
            <a:ext cx="6400800" cy="2190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hlinkClick r:id="rId9"/>
              </a:rPr>
              <a:t>www.tulipkeshab.com</a:t>
            </a:r>
            <a:r>
              <a:rPr lang="en-US" dirty="0"/>
              <a:t>, phone: 01818397079</a:t>
            </a:r>
          </a:p>
        </p:txBody>
      </p:sp>
    </p:spTree>
    <p:extLst>
      <p:ext uri="{BB962C8B-B14F-4D97-AF65-F5344CB8AC3E}">
        <p14:creationId xmlns:p14="http://schemas.microsoft.com/office/powerpoint/2010/main" val="1105583780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animBg="1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447800" y="3810028"/>
            <a:ext cx="548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bn-BD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ম্যাট্রিক্স  দ্বয়ের মাত্রা কত 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bn-BD" sz="36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bn-BD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এদের যোগফল নির্ণয় কর 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|</a:t>
            </a:r>
          </a:p>
        </p:txBody>
      </p:sp>
      <p:sp>
        <p:nvSpPr>
          <p:cNvPr id="4" name="Rectangle 3"/>
          <p:cNvSpPr/>
          <p:nvPr/>
        </p:nvSpPr>
        <p:spPr>
          <a:xfrm>
            <a:off x="1981200" y="457200"/>
            <a:ext cx="39624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62200" y="533428"/>
            <a:ext cx="3048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শিখন মূল্যায়ন ফল</a:t>
            </a:r>
            <a:endParaRPr lang="en-US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47800" y="6324600"/>
            <a:ext cx="64008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hlinkClick r:id="rId2"/>
              </a:rPr>
              <a:t>www.tulipkeshab.com</a:t>
            </a:r>
            <a:r>
              <a:rPr lang="en-US" dirty="0" smtClean="0"/>
              <a:t>, phone: 01818397079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413164" y="1676400"/>
                <a:ext cx="5486400" cy="15292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solidFill>
                      <a:prstClr val="black"/>
                    </a:solidFill>
                    <a:cs typeface="NikoshBAN" pitchFamily="2" charset="0"/>
                  </a:rPr>
                  <a:t>A=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bn-BD" sz="3600" i="1" smtClean="0">
                            <a:solidFill>
                              <a:prstClr val="black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bn-BD" sz="360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36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NikoshBAN" pitchFamily="2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36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NikoshBAN" pitchFamily="2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eqArr>
                                <m:eqArrPr>
                                  <m:ctrlPr>
                                    <a:rPr lang="en-US" sz="36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cs typeface="NikoshBAN" pitchFamily="2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sz="36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cs typeface="NikoshBAN" pitchFamily="2" charset="0"/>
                                    </a:rPr>
                                    <m:t>−</m:t>
                                  </m:r>
                                  <m:r>
                                    <a:rPr lang="en-US" sz="36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cs typeface="NikoshBAN" pitchFamily="2" charset="0"/>
                                    </a:rPr>
                                    <m:t>9</m:t>
                                  </m:r>
                                </m:e>
                                <m:e>
                                  <m:r>
                                    <a:rPr lang="en-US" sz="36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cs typeface="NikoshBAN" pitchFamily="2" charset="0"/>
                                    </a:rPr>
                                    <m:t>6</m:t>
                                  </m:r>
                                </m:e>
                              </m:eqArr>
                            </m:e>
                            <m:e>
                              <m:eqArr>
                                <m:eqArrPr>
                                  <m:ctrlPr>
                                    <a:rPr lang="en-US" sz="36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cs typeface="NikoshBAN" pitchFamily="2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sz="36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cs typeface="NikoshBAN" pitchFamily="2" charset="0"/>
                                    </a:rPr>
                                    <m:t>8</m:t>
                                  </m:r>
                                </m:e>
                                <m:e>
                                  <m:r>
                                    <a:rPr lang="en-US" sz="36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cs typeface="NikoshBAN" pitchFamily="2" charset="0"/>
                                    </a:rPr>
                                    <m:t>7</m:t>
                                  </m:r>
                                </m:e>
                              </m:eqArr>
                            </m:e>
                          </m:mr>
                        </m:m>
                      </m:e>
                    </m:d>
                  </m:oMath>
                </a14:m>
                <a:r>
                  <a:rPr lang="en-US" sz="3600" dirty="0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  , B=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3600" i="1" smtClean="0">
                            <a:solidFill>
                              <a:prstClr val="black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360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36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NikoshBAN" pitchFamily="2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36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NikoshBAN" pitchFamily="2" charset="0"/>
                                </a:rPr>
                                <m:t>5</m:t>
                              </m:r>
                            </m:e>
                          </m:mr>
                          <m:mr>
                            <m:e>
                              <m:eqArr>
                                <m:eqArrPr>
                                  <m:ctrlPr>
                                    <a:rPr lang="en-US" sz="36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cs typeface="NikoshBAN" pitchFamily="2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sz="36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cs typeface="NikoshBAN" pitchFamily="2" charset="0"/>
                                    </a:rPr>
                                    <m:t>6</m:t>
                                  </m:r>
                                </m:e>
                                <m:e>
                                  <m:r>
                                    <a:rPr lang="en-US" sz="36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cs typeface="NikoshBAN" pitchFamily="2" charset="0"/>
                                    </a:rPr>
                                    <m:t>5</m:t>
                                  </m:r>
                                </m:e>
                              </m:eqArr>
                            </m:e>
                            <m:e>
                              <m:eqArr>
                                <m:eqArrPr>
                                  <m:ctrlPr>
                                    <a:rPr lang="en-US" sz="36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cs typeface="NikoshBAN" pitchFamily="2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sz="36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cs typeface="NikoshBAN" pitchFamily="2" charset="0"/>
                                    </a:rPr>
                                    <m:t>7</m:t>
                                  </m:r>
                                </m:e>
                                <m:e>
                                  <m:r>
                                    <a:rPr lang="en-US" sz="36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cs typeface="NikoshBAN" pitchFamily="2" charset="0"/>
                                    </a:rPr>
                                    <m:t>4</m:t>
                                  </m:r>
                                </m:e>
                              </m:eqArr>
                            </m:e>
                          </m:mr>
                        </m:m>
                      </m:e>
                    </m:d>
                  </m:oMath>
                </a14:m>
                <a:endParaRPr lang="bn-BD" sz="36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3164" y="1676400"/>
                <a:ext cx="5486400" cy="1529201"/>
              </a:xfrm>
              <a:prstGeom prst="rect">
                <a:avLst/>
              </a:prstGeom>
              <a:blipFill rotWithShape="1">
                <a:blip r:embed="rId3"/>
                <a:stretch>
                  <a:fillRect l="-3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5762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4400" y="3352800"/>
            <a:ext cx="7391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Dc‡iv³ </a:t>
            </a:r>
            <a:r>
              <a:rPr lang="en-US" sz="4000" dirty="0" err="1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g¨vwU</a:t>
            </a:r>
            <a:r>
              <a:rPr lang="en-US" sz="4000" dirty="0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ª· `</a:t>
            </a:r>
            <a:r>
              <a:rPr lang="en-US" sz="4000" dirty="0" err="1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ywU</a:t>
            </a:r>
            <a:r>
              <a:rPr lang="en-US" sz="4000" dirty="0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</a:p>
          <a:p>
            <a:pPr marL="742950" indent="-742950" algn="ctr">
              <a:buFont typeface="+mj-lt"/>
              <a:buAutoNum type="arabicPeriod"/>
            </a:pPr>
            <a:r>
              <a:rPr lang="bn-BD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বিয়োগ</a:t>
            </a:r>
            <a:r>
              <a:rPr lang="en-US" sz="4000" b="1" dirty="0" smtClean="0">
                <a:solidFill>
                  <a:srgbClr val="FF6600"/>
                </a:solidFill>
              </a:rPr>
              <a:t> </a:t>
            </a:r>
            <a:r>
              <a:rPr lang="bn-BD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করা কী সম্ভব </a:t>
            </a:r>
            <a:r>
              <a:rPr lang="en-US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 marL="742950" indent="-742950" algn="ctr">
              <a:buFont typeface="+mj-lt"/>
              <a:buAutoNum type="arabicPeriod"/>
            </a:pPr>
            <a:r>
              <a:rPr lang="bn-BD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যদি না হয় কী ভাবে নির্ণয় যোগ্য করবে </a:t>
            </a:r>
            <a:r>
              <a:rPr lang="en-US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bn-BD" sz="4000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marL="742950" indent="-742950" algn="ctr">
              <a:buFont typeface="+mj-lt"/>
              <a:buAutoNum type="arabicPeriod"/>
            </a:pPr>
            <a:r>
              <a:rPr lang="en-US" sz="4000" dirty="0" err="1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we‡qvM</a:t>
            </a:r>
            <a:r>
              <a:rPr lang="en-US" sz="4000" dirty="0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dj</a:t>
            </a:r>
            <a:r>
              <a:rPr lang="en-US" sz="4000" dirty="0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bn-BD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নির্ণয় কর </a:t>
            </a:r>
            <a:r>
              <a:rPr lang="en-US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|</a:t>
            </a:r>
            <a:r>
              <a:rPr lang="bn-BD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28800" y="381000"/>
            <a:ext cx="3962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32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47800" y="6324600"/>
            <a:ext cx="64008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hlinkClick r:id="rId2"/>
              </a:rPr>
              <a:t>www.tulipkeshab.com</a:t>
            </a:r>
            <a:r>
              <a:rPr lang="en-US" dirty="0" smtClean="0"/>
              <a:t>, phone: 01818397079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676400" y="1524000"/>
                <a:ext cx="5410200" cy="13695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A=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3200" i="1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3200" i="1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3200" b="0" i="1" smtClean="0">
                                  <a:latin typeface="Cambria Math"/>
                                </a:rPr>
                                <m:t>7</m:t>
                              </m:r>
                            </m:e>
                            <m:e>
                              <m:r>
                                <a:rPr lang="en-US" sz="3200" b="0" i="1" smtClean="0">
                                  <a:latin typeface="Cambria Math"/>
                                </a:rPr>
                                <m:t>9</m:t>
                              </m:r>
                            </m:e>
                          </m:mr>
                          <m:mr>
                            <m:e>
                              <m:eqArr>
                                <m:eqArrPr>
                                  <m:ctrlPr>
                                    <a:rPr lang="en-US" sz="3200" b="0" i="1" smtClean="0">
                                      <a:latin typeface="Cambria Math"/>
                                    </a:rPr>
                                  </m:ctrlPr>
                                </m:eqArrPr>
                                <m:e>
                                  <m:r>
                                    <a:rPr lang="en-US" sz="3200" b="0" i="1" smtClean="0">
                                      <a:latin typeface="Cambria Math"/>
                                    </a:rPr>
                                    <m:t>2</m:t>
                                  </m:r>
                                </m:e>
                                <m:e>
                                  <m:r>
                                    <a:rPr lang="en-US" sz="3200" b="0" i="1" smtClean="0">
                                      <a:latin typeface="Cambria Math"/>
                                    </a:rPr>
                                    <m:t>5</m:t>
                                  </m:r>
                                </m:e>
                              </m:eqArr>
                            </m:e>
                            <m:e>
                              <m:eqArr>
                                <m:eqArrPr>
                                  <m:ctrlPr>
                                    <a:rPr lang="en-US" sz="3200" b="0" i="1" smtClean="0">
                                      <a:latin typeface="Cambria Math"/>
                                    </a:rPr>
                                  </m:ctrlPr>
                                </m:eqArrPr>
                                <m:e>
                                  <m:r>
                                    <a:rPr lang="en-US" sz="3200" b="0" i="1" smtClean="0">
                                      <a:latin typeface="Cambria Math"/>
                                    </a:rPr>
                                    <m:t>7</m:t>
                                  </m:r>
                                </m:e>
                                <m:e>
                                  <m:r>
                                    <a:rPr lang="en-US" sz="3200" b="0" i="1" smtClean="0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eqArr>
                            </m:e>
                          </m:mr>
                        </m:m>
                      </m:e>
                    </m:d>
                  </m:oMath>
                </a14:m>
                <a:r>
                  <a:rPr lang="en-US" sz="3200" dirty="0" smtClean="0"/>
                  <a:t> , B=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3200" i="1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3200" b="0" i="1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3200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3200" b="0" i="1" smtClean="0">
                                  <a:latin typeface="Cambria Math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sz="3200" b="0" i="1" smtClean="0">
                                  <a:latin typeface="Cambria Math"/>
                                </a:rPr>
                                <m:t>8</m:t>
                              </m:r>
                            </m:e>
                          </m:mr>
                          <m:mr>
                            <m:e>
                              <m:r>
                                <a:rPr lang="en-US" sz="3200" b="0" i="1" smtClean="0">
                                  <a:latin typeface="Cambria Math"/>
                                </a:rPr>
                                <m:t>9</m:t>
                              </m:r>
                            </m:e>
                            <m:e>
                              <m:r>
                                <a:rPr lang="en-US" sz="3200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3200" b="0" i="1" smtClean="0">
                                  <a:latin typeface="Cambria Math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1524000"/>
                <a:ext cx="5410200" cy="1369542"/>
              </a:xfrm>
              <a:prstGeom prst="rect">
                <a:avLst/>
              </a:prstGeom>
              <a:blipFill rotWithShape="1">
                <a:blip r:embed="rId3"/>
                <a:stretch>
                  <a:fillRect l="-2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2938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quickanddirtytips.com/sites/default/files/images/1702/thank-you-no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0"/>
            <a:ext cx="9150107" cy="6858000"/>
          </a:xfrm>
          <a:prstGeom prst="rect">
            <a:avLst/>
          </a:prstGeom>
          <a:noFill/>
          <a:effectLst>
            <a:innerShdw blurRad="254000" dist="88900" dir="7800000">
              <a:prstClr val="black">
                <a:alpha val="49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6524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4384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www.tulipkeshab.com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671095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09960" y="821126"/>
            <a:ext cx="5122093" cy="517064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800" b="1" dirty="0">
                <a:solidFill>
                  <a:srgbClr val="000000"/>
                </a:solidFill>
              </a:rPr>
              <a:t>              </a:t>
            </a:r>
          </a:p>
          <a:p>
            <a:r>
              <a:rPr lang="en-US" sz="6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6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গণিত </a:t>
            </a:r>
            <a:r>
              <a:rPr lang="en-US" sz="60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bn-BD" sz="6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পত্র </a:t>
            </a:r>
            <a:endParaRPr lang="bn-BD" sz="48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4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6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6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একা</a:t>
            </a:r>
            <a:r>
              <a:rPr lang="bn-BD" sz="6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দশ শ্রেণি </a:t>
            </a:r>
          </a:p>
          <a:p>
            <a:r>
              <a:rPr lang="bn-BD" sz="48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6600" dirty="0" smtClean="0">
                <a:solidFill>
                  <a:srgbClr val="BD582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6600" dirty="0" smtClean="0">
                <a:solidFill>
                  <a:srgbClr val="BD582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</a:t>
            </a:r>
            <a:r>
              <a:rPr lang="bn-BD" sz="6600" dirty="0">
                <a:solidFill>
                  <a:srgbClr val="BD582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৪৫ মিনিট</a:t>
            </a:r>
            <a:endParaRPr lang="en-AU" sz="4800" dirty="0">
              <a:solidFill>
                <a:srgbClr val="BD582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47800" y="6324600"/>
            <a:ext cx="64008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  <a:hlinkClick r:id="rId2"/>
              </a:rPr>
              <a:t>www.tulipkeshab.com</a:t>
            </a:r>
            <a:r>
              <a:rPr lang="en-US" dirty="0" smtClean="0">
                <a:solidFill>
                  <a:srgbClr val="FF0000"/>
                </a:solidFill>
              </a:rPr>
              <a:t>, phone: 01818397079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187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3748395" y="683667"/>
            <a:ext cx="1427793" cy="15289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5214657" y="684841"/>
            <a:ext cx="1288061" cy="15277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6533648" y="2392752"/>
            <a:ext cx="1355816" cy="15603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3748396" y="4147122"/>
            <a:ext cx="1435337" cy="15517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6533642" y="683702"/>
            <a:ext cx="1328508" cy="152896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3748396" y="2392750"/>
            <a:ext cx="1435337" cy="158768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5214657" y="2392751"/>
            <a:ext cx="1288061" cy="156039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6533642" y="4147156"/>
            <a:ext cx="1328508" cy="159962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5214657" y="4147121"/>
            <a:ext cx="1288061" cy="1599622"/>
          </a:xfrm>
          <a:prstGeom prst="rect">
            <a:avLst/>
          </a:prstGeom>
        </p:spPr>
      </p:pic>
      <p:sp>
        <p:nvSpPr>
          <p:cNvPr id="15" name="Double Bracket 14"/>
          <p:cNvSpPr/>
          <p:nvPr/>
        </p:nvSpPr>
        <p:spPr>
          <a:xfrm>
            <a:off x="3329610" y="477080"/>
            <a:ext cx="4939748" cy="5526156"/>
          </a:xfrm>
          <a:prstGeom prst="bracketPair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28606" y="1838716"/>
            <a:ext cx="292471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solidFill>
                  <a:srgbClr val="002060"/>
                </a:solidFill>
              </a:rPr>
              <a:t>ম্যাট্রিক্স</a:t>
            </a:r>
            <a:endParaRPr lang="en-US" sz="6600" dirty="0">
              <a:solidFill>
                <a:srgbClr val="00206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447800" y="6324600"/>
            <a:ext cx="64008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hlinkClick r:id="rId3"/>
              </a:rPr>
              <a:t>www.tulipkeshab.com</a:t>
            </a:r>
            <a:r>
              <a:rPr lang="en-US" dirty="0" smtClean="0"/>
              <a:t>, phone: 01818397079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0420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503" tIns="52752" rIns="105503" bIns="52752" rtlCol="0" anchor="ctr"/>
          <a:lstStyle/>
          <a:p>
            <a:pPr algn="ctr" defTabSz="979553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Down Arrow Callout 5"/>
          <p:cNvSpPr/>
          <p:nvPr/>
        </p:nvSpPr>
        <p:spPr>
          <a:xfrm>
            <a:off x="2404533" y="381000"/>
            <a:ext cx="3962400" cy="1143000"/>
          </a:xfrm>
          <a:prstGeom prst="downArrow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955" tIns="48978" rIns="97955" bIns="48978" rtlCol="0" anchor="ctr"/>
          <a:lstStyle/>
          <a:p>
            <a:pPr algn="ctr" defTabSz="979553"/>
            <a:r>
              <a:rPr lang="bn-BD" sz="43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চিত্রগুলি লক্ষ্য কর</a:t>
            </a:r>
            <a:endParaRPr lang="en-US" sz="43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 descr="imageegg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603" y="1676400"/>
            <a:ext cx="3386667" cy="3810000"/>
          </a:xfrm>
          <a:prstGeom prst="rect">
            <a:avLst/>
          </a:prstGeom>
        </p:spPr>
      </p:pic>
      <p:pic>
        <p:nvPicPr>
          <p:cNvPr id="17" name="Picture 16" descr="imagesb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4267" y="1676400"/>
            <a:ext cx="3386667" cy="378219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447800" y="6324600"/>
            <a:ext cx="64008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  <a:hlinkClick r:id="rId4"/>
              </a:rPr>
              <a:t>www.tulipkeshab.com</a:t>
            </a:r>
            <a:r>
              <a:rPr lang="en-US" dirty="0" smtClean="0">
                <a:solidFill>
                  <a:srgbClr val="FF0000"/>
                </a:solidFill>
              </a:rPr>
              <a:t>, phone: 01818397079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144695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676400" y="1898073"/>
            <a:ext cx="6172200" cy="397031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bn-BD" sz="36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এ </a:t>
            </a:r>
            <a:r>
              <a:rPr lang="bn-BD" sz="36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prstClr val="white"/>
                </a:solidFill>
                <a:latin typeface="SutonnyMJ" pitchFamily="2" charset="0"/>
                <a:cs typeface="SutonnyMJ" pitchFamily="2" charset="0"/>
              </a:rPr>
              <a:t>cvV</a:t>
            </a:r>
            <a:r>
              <a:rPr lang="en-US" sz="3600" dirty="0" smtClean="0">
                <a:solidFill>
                  <a:prstClr val="white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bn-BD" sz="36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শেষে  </a:t>
            </a:r>
            <a:r>
              <a:rPr lang="bn-BD" sz="36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যা জানতে পারবে......</a:t>
            </a:r>
          </a:p>
          <a:p>
            <a:pPr marL="514350" indent="-514350">
              <a:buFont typeface="+mj-lt"/>
              <a:buAutoNum type="arabicPeriod"/>
              <a:tabLst>
                <a:tab pos="2117725" algn="l"/>
              </a:tabLst>
            </a:pPr>
            <a:r>
              <a:rPr lang="bn-BD" sz="36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ম্যাট্রিক্স কী এ সম্পর্কে শিখতে পারবে      </a:t>
            </a:r>
          </a:p>
          <a:p>
            <a:pPr marL="514350" indent="-514350">
              <a:buFont typeface="+mj-lt"/>
              <a:buAutoNum type="arabicPeriod"/>
            </a:pPr>
            <a:r>
              <a:rPr lang="bn-BD" sz="36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বিভিন্ন মাত্রার ম্যাট্রিক্ম  সম্পর্কে শিখতে   পারবে</a:t>
            </a:r>
          </a:p>
          <a:p>
            <a:pPr marL="514350" indent="-514350">
              <a:buFont typeface="+mj-lt"/>
              <a:buAutoNum type="arabicPeriod"/>
            </a:pPr>
            <a:r>
              <a:rPr lang="bn-BD" sz="36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ম্যাট্রিক্স এর যোগ ও </a:t>
            </a:r>
            <a:r>
              <a:rPr lang="bn-BD" sz="3600" dirty="0" smtClean="0">
                <a:solidFill>
                  <a:prstClr val="white"/>
                </a:solidFill>
                <a:latin typeface="SutonnyMJ" pitchFamily="2" charset="0"/>
                <a:cs typeface="NikoshBAN" pitchFamily="2" charset="0"/>
              </a:rPr>
              <a:t>বি</a:t>
            </a:r>
            <a:r>
              <a:rPr lang="en-US" sz="3600" dirty="0" smtClean="0">
                <a:solidFill>
                  <a:prstClr val="white"/>
                </a:solidFill>
                <a:latin typeface="SutonnyMJ" pitchFamily="2" charset="0"/>
                <a:cs typeface="SutonnyMJ" pitchFamily="2" charset="0"/>
              </a:rPr>
              <a:t>‡qv</a:t>
            </a:r>
            <a:r>
              <a:rPr lang="bn-BD" sz="3600" dirty="0" smtClean="0">
                <a:solidFill>
                  <a:prstClr val="white"/>
                </a:solidFill>
                <a:latin typeface="SutonnyMJ" pitchFamily="2" charset="0"/>
                <a:cs typeface="NikoshBAN" pitchFamily="2" charset="0"/>
              </a:rPr>
              <a:t>গ</a:t>
            </a:r>
            <a:r>
              <a:rPr lang="bn-BD" sz="36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36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করতে পারবে</a:t>
            </a:r>
          </a:p>
          <a:p>
            <a:pPr marL="514350" indent="-514350"/>
            <a:r>
              <a:rPr lang="bn-BD" sz="36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66800" y="3048028"/>
            <a:ext cx="647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bn-BD" sz="32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endParaRPr lang="en-US" sz="3200" dirty="0">
              <a:solidFill>
                <a:prstClr val="black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00400" y="194106"/>
            <a:ext cx="281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47800" y="6324600"/>
            <a:ext cx="64008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  <a:hlinkClick r:id="rId3"/>
              </a:rPr>
              <a:t>www.tulipkeshab.com</a:t>
            </a:r>
            <a:r>
              <a:rPr lang="en-US" dirty="0" smtClean="0">
                <a:solidFill>
                  <a:srgbClr val="FF0000"/>
                </a:solidFill>
              </a:rPr>
              <a:t>, phone: 01818397079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312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503" tIns="52752" rIns="105503" bIns="52752" rtlCol="0" anchor="ctr"/>
          <a:lstStyle/>
          <a:p>
            <a:pPr defTabSz="979553"/>
            <a:endParaRPr lang="en-US" dirty="0">
              <a:solidFill>
                <a:prstClr val="white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965703" y="4010055"/>
            <a:ext cx="3141133" cy="22364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955" tIns="48978" rIns="97955" bIns="48978" rtlCol="0" anchor="ctr"/>
          <a:lstStyle/>
          <a:p>
            <a:pPr defTabSz="979553"/>
            <a:r>
              <a:rPr lang="en-US" sz="2800" dirty="0" smtClean="0">
                <a:solidFill>
                  <a:prstClr val="white"/>
                </a:solidFill>
                <a:latin typeface="SutonnyMJ" pitchFamily="2" charset="0"/>
                <a:cs typeface="SutonnyMJ" pitchFamily="2" charset="0"/>
              </a:rPr>
              <a:t> </a:t>
            </a:r>
          </a:p>
          <a:p>
            <a:pPr defTabSz="979553"/>
            <a:r>
              <a:rPr lang="en-US" sz="2800" dirty="0" smtClean="0">
                <a:solidFill>
                  <a:prstClr val="white"/>
                </a:solidFill>
                <a:latin typeface="SutonnyMJ" pitchFamily="2" charset="0"/>
                <a:cs typeface="SutonnyMJ" pitchFamily="2" charset="0"/>
              </a:rPr>
              <a:t>	</a:t>
            </a:r>
            <a:endParaRPr lang="bn-BD" sz="2800" dirty="0" smtClean="0">
              <a:solidFill>
                <a:prstClr val="white"/>
              </a:solidFill>
              <a:latin typeface="SutonnyMJ" pitchFamily="2" charset="0"/>
              <a:cs typeface="SutonnyMJ" pitchFamily="2" charset="0"/>
            </a:endParaRPr>
          </a:p>
          <a:p>
            <a:pPr algn="ctr" defTabSz="979553"/>
            <a:r>
              <a:rPr lang="en-US" sz="28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50</a:t>
            </a:r>
            <a:r>
              <a:rPr lang="en-US" sz="2800" dirty="0" smtClean="0">
                <a:solidFill>
                  <a:prstClr val="white"/>
                </a:solidFill>
                <a:cs typeface="SutonnyMJ" pitchFamily="2" charset="0"/>
              </a:rPr>
              <a:t>   45    40    </a:t>
            </a:r>
            <a:endParaRPr lang="en-US" sz="2800" dirty="0" smtClean="0">
              <a:solidFill>
                <a:prstClr val="white"/>
              </a:solidFill>
              <a:latin typeface="SutonnyMJ" pitchFamily="2" charset="0"/>
              <a:cs typeface="SutonnyMJ" pitchFamily="2" charset="0"/>
            </a:endParaRPr>
          </a:p>
          <a:p>
            <a:pPr algn="ctr" defTabSz="979553"/>
            <a:r>
              <a:rPr lang="en-US" sz="2800" dirty="0" smtClean="0">
                <a:solidFill>
                  <a:prstClr val="white"/>
                </a:solidFill>
                <a:latin typeface="SutonnyMJ" pitchFamily="2" charset="0"/>
                <a:cs typeface="SutonnyMJ" pitchFamily="2" charset="0"/>
              </a:rPr>
              <a:t> 	</a:t>
            </a:r>
            <a:endParaRPr lang="bn-BD" sz="2800" dirty="0" smtClean="0">
              <a:solidFill>
                <a:prstClr val="white"/>
              </a:solidFill>
              <a:latin typeface="SutonnyMJ" pitchFamily="2" charset="0"/>
              <a:cs typeface="SutonnyMJ" pitchFamily="2" charset="0"/>
            </a:endParaRPr>
          </a:p>
          <a:p>
            <a:pPr algn="ctr" defTabSz="979553"/>
            <a:r>
              <a:rPr lang="en-US" sz="2800" dirty="0" smtClean="0">
                <a:solidFill>
                  <a:prstClr val="white"/>
                </a:solidFill>
                <a:cs typeface="SutonnyMJ" pitchFamily="2" charset="0"/>
              </a:rPr>
              <a:t>   45   50   45	</a:t>
            </a:r>
          </a:p>
          <a:p>
            <a:pPr algn="ctr" defTabSz="979553"/>
            <a:endParaRPr lang="en-US" sz="2800" dirty="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979553"/>
            <a:r>
              <a:rPr lang="en-US" sz="28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48     </a:t>
            </a:r>
            <a:r>
              <a:rPr lang="en-US" sz="2800" dirty="0" smtClean="0">
                <a:solidFill>
                  <a:prstClr val="white"/>
                </a:solidFill>
                <a:cs typeface="SutonnyMJ" pitchFamily="2" charset="0"/>
              </a:rPr>
              <a:t>55   30   </a:t>
            </a:r>
          </a:p>
          <a:p>
            <a:pPr algn="ctr" defTabSz="979553"/>
            <a:endParaRPr lang="bn-BD" sz="2800" dirty="0" smtClean="0">
              <a:solidFill>
                <a:prstClr val="white"/>
              </a:solidFill>
              <a:latin typeface="SutonnyMJ" pitchFamily="2" charset="0"/>
              <a:cs typeface="SutonnyMJ" pitchFamily="2" charset="0"/>
            </a:endParaRPr>
          </a:p>
          <a:p>
            <a:pPr algn="ctr" defTabSz="979553"/>
            <a:r>
              <a:rPr lang="en-US" sz="2800" dirty="0" smtClean="0">
                <a:solidFill>
                  <a:prstClr val="white"/>
                </a:solidFill>
                <a:latin typeface="SutonnyMJ" pitchFamily="2" charset="0"/>
                <a:cs typeface="SutonnyMJ" pitchFamily="2" charset="0"/>
              </a:rPr>
              <a:t> </a:t>
            </a:r>
            <a:endParaRPr lang="bn-BD" sz="2800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27203" y="838200"/>
            <a:ext cx="4809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79553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0270" y="762001"/>
            <a:ext cx="839893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92764"/>
            <a:r>
              <a:rPr lang="en-US" dirty="0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GKwU</a:t>
            </a:r>
            <a:r>
              <a:rPr lang="en-US" sz="2400" dirty="0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†`</a:t>
            </a:r>
            <a:r>
              <a:rPr lang="en-US" sz="2400" dirty="0" err="1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vKv‡bi</a:t>
            </a:r>
            <a:r>
              <a:rPr lang="en-US" sz="2400" dirty="0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cici</a:t>
            </a:r>
            <a:r>
              <a:rPr lang="en-US" sz="2400" dirty="0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wZb</a:t>
            </a:r>
            <a:r>
              <a:rPr lang="en-US" sz="2400" dirty="0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 </a:t>
            </a:r>
            <a:r>
              <a:rPr lang="en-US" sz="2400" dirty="0" err="1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w`‡bi</a:t>
            </a:r>
            <a:r>
              <a:rPr lang="en-US" sz="2400" dirty="0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400" dirty="0" err="1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KvKv‡Kvjv</a:t>
            </a:r>
            <a:r>
              <a:rPr lang="en-US" sz="2400" dirty="0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, Aviwm †</a:t>
            </a:r>
            <a:r>
              <a:rPr lang="en-US" sz="2400" dirty="0" err="1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Kvjv</a:t>
            </a:r>
            <a:r>
              <a:rPr lang="en-US" sz="2400" dirty="0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I ¯</a:t>
            </a:r>
            <a:r>
              <a:rPr lang="en-US" sz="2400" dirty="0" err="1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úªvBU</a:t>
            </a:r>
            <a:r>
              <a:rPr lang="en-US" sz="2400" dirty="0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weµq </a:t>
            </a:r>
            <a:r>
              <a:rPr lang="en-US" sz="2400" dirty="0" err="1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wb</a:t>
            </a:r>
            <a:r>
              <a:rPr lang="en-US" sz="2400" dirty="0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‡¤</a:t>
            </a:r>
            <a:r>
              <a:rPr lang="en-US" sz="2400" dirty="0" err="1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œi</a:t>
            </a:r>
            <a:r>
              <a:rPr lang="en-US" sz="2400" dirty="0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ZvwjKvq</a:t>
            </a:r>
            <a:r>
              <a:rPr lang="en-US" sz="2400" dirty="0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†`</a:t>
            </a:r>
            <a:r>
              <a:rPr lang="en-US" sz="2400" dirty="0" err="1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Iqv</a:t>
            </a:r>
            <a:r>
              <a:rPr lang="en-US" sz="2400" dirty="0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nj</a:t>
            </a:r>
            <a:r>
              <a:rPr lang="en-US" sz="2400" dirty="0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bn-BD" sz="2400" dirty="0" smtClean="0">
              <a:solidFill>
                <a:prstClr val="black"/>
              </a:solidFill>
              <a:latin typeface="SutonnyMJ" pitchFamily="2" charset="0"/>
              <a:cs typeface="SutonnyMJ" pitchFamily="2" charset="0"/>
            </a:endParaRPr>
          </a:p>
          <a:p>
            <a:pPr defTabSz="979553"/>
            <a:endParaRPr lang="en-US" dirty="0" smtClean="0">
              <a:solidFill>
                <a:prstClr val="black"/>
              </a:solidFill>
              <a:latin typeface="SutonnyMJ" pitchFamily="2" charset="0"/>
              <a:cs typeface="SutonnyMJ" pitchFamily="2" charset="0"/>
            </a:endParaRPr>
          </a:p>
          <a:p>
            <a:pPr defTabSz="979553"/>
            <a:endParaRPr lang="en-US" dirty="0">
              <a:solidFill>
                <a:prstClr val="black"/>
              </a:solidFill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846667" y="1981200"/>
          <a:ext cx="6400800" cy="1676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44800"/>
                <a:gridCol w="1244600"/>
                <a:gridCol w="1244600"/>
                <a:gridCol w="1066800"/>
              </a:tblGrid>
              <a:tr h="304800"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 (Body)"/>
                        </a:rPr>
                        <a:t> </a:t>
                      </a:r>
                      <a:r>
                        <a:rPr lang="en-US" sz="1600" baseline="0" dirty="0" smtClean="0">
                          <a:latin typeface="SutonnyMJ" pitchFamily="2" charset="0"/>
                          <a:cs typeface="SutonnyMJ" pitchFamily="2" charset="0"/>
                        </a:rPr>
                        <a:t>‡</a:t>
                      </a:r>
                      <a:r>
                        <a:rPr lang="en-US" sz="1600" baseline="0" dirty="0" err="1" smtClean="0">
                          <a:latin typeface="SutonnyMJ" pitchFamily="2" charset="0"/>
                          <a:cs typeface="SutonnyMJ" pitchFamily="2" charset="0"/>
                        </a:rPr>
                        <a:t>evZ‡ji</a:t>
                      </a:r>
                      <a:r>
                        <a:rPr lang="en-US" sz="1600" baseline="0" dirty="0" smtClean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SutonnyMJ" pitchFamily="2" charset="0"/>
                          <a:cs typeface="SutonnyMJ" pitchFamily="2" charset="0"/>
                        </a:rPr>
                        <a:t>msL¨v</a:t>
                      </a:r>
                      <a:r>
                        <a:rPr lang="en-US" sz="1600" dirty="0" smtClean="0">
                          <a:latin typeface="Calibri (Body)"/>
                        </a:rPr>
                        <a:t> </a:t>
                      </a:r>
                      <a:endParaRPr lang="en-US" sz="1600" dirty="0">
                        <a:latin typeface="Calibri (Body)"/>
                      </a:endParaRPr>
                    </a:p>
                  </a:txBody>
                  <a:tcPr marL="81280" marR="81280" anchor="ctr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endParaRPr lang="en-US" sz="1600" dirty="0"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 marL="81280" marR="8128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SutonnyMJ" pitchFamily="2" charset="0"/>
                          <a:cs typeface="SutonnyMJ" pitchFamily="2" charset="0"/>
                        </a:rPr>
                        <a:t>‡</a:t>
                      </a:r>
                      <a:r>
                        <a:rPr lang="en-US" sz="1600" dirty="0" err="1" smtClean="0">
                          <a:latin typeface="SutonnyMJ" pitchFamily="2" charset="0"/>
                          <a:cs typeface="SutonnyMJ" pitchFamily="2" charset="0"/>
                        </a:rPr>
                        <a:t>KvKv‡Kvjv</a:t>
                      </a:r>
                      <a:endParaRPr lang="en-US" sz="1600" dirty="0"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 marL="81280" marR="8128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latin typeface="SutonnyMJ" pitchFamily="2" charset="0"/>
                          <a:cs typeface="SutonnyMJ" pitchFamily="2" charset="0"/>
                        </a:rPr>
                        <a:t>Aviwm</a:t>
                      </a:r>
                      <a:r>
                        <a:rPr lang="en-US" sz="1600" baseline="0" dirty="0" smtClean="0">
                          <a:latin typeface="SutonnyMJ" pitchFamily="2" charset="0"/>
                          <a:cs typeface="SutonnyMJ" pitchFamily="2" charset="0"/>
                        </a:rPr>
                        <a:t> †</a:t>
                      </a:r>
                      <a:r>
                        <a:rPr lang="en-US" sz="1600" baseline="0" dirty="0" err="1" smtClean="0">
                          <a:latin typeface="SutonnyMJ" pitchFamily="2" charset="0"/>
                          <a:cs typeface="SutonnyMJ" pitchFamily="2" charset="0"/>
                        </a:rPr>
                        <a:t>Kvjv</a:t>
                      </a:r>
                      <a:endParaRPr lang="en-US" sz="1600" dirty="0"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 marL="81280" marR="8128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SutonnyMJ" pitchFamily="2" charset="0"/>
                          <a:cs typeface="SutonnyMJ" pitchFamily="2" charset="0"/>
                        </a:rPr>
                        <a:t>¯</a:t>
                      </a:r>
                      <a:r>
                        <a:rPr lang="en-US" sz="1600" dirty="0" err="1" smtClean="0">
                          <a:latin typeface="SutonnyMJ" pitchFamily="2" charset="0"/>
                          <a:cs typeface="SutonnyMJ" pitchFamily="2" charset="0"/>
                        </a:rPr>
                        <a:t>úªvBU</a:t>
                      </a:r>
                      <a:endParaRPr lang="en-US" sz="1600" dirty="0"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 marL="81280" marR="812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F0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latin typeface="SutonnyMJ" pitchFamily="2" charset="0"/>
                          <a:cs typeface="SutonnyMJ" pitchFamily="2" charset="0"/>
                        </a:rPr>
                        <a:t>cÖ_g</a:t>
                      </a:r>
                      <a:r>
                        <a:rPr lang="en-US" sz="1600" baseline="0" dirty="0" smtClean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SutonnyMJ" pitchFamily="2" charset="0"/>
                          <a:cs typeface="SutonnyMJ" pitchFamily="2" charset="0"/>
                        </a:rPr>
                        <a:t>w`b</a:t>
                      </a:r>
                      <a:endParaRPr lang="en-US" sz="1600" dirty="0"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 marL="81280" marR="8128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j-lt"/>
                          <a:cs typeface="SutonnyMJ" pitchFamily="2" charset="0"/>
                        </a:rPr>
                        <a:t>50</a:t>
                      </a:r>
                      <a:endParaRPr lang="en-US" sz="1600" dirty="0">
                        <a:latin typeface="+mj-lt"/>
                        <a:cs typeface="SutonnyMJ" pitchFamily="2" charset="0"/>
                      </a:endParaRPr>
                    </a:p>
                  </a:txBody>
                  <a:tcPr marL="81280" marR="8128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j-lt"/>
                          <a:cs typeface="SutonnyMJ" pitchFamily="2" charset="0"/>
                        </a:rPr>
                        <a:t>45</a:t>
                      </a:r>
                      <a:endParaRPr lang="en-US" sz="1600" dirty="0">
                        <a:latin typeface="+mj-lt"/>
                        <a:cs typeface="SutonnyMJ" pitchFamily="2" charset="0"/>
                      </a:endParaRPr>
                    </a:p>
                  </a:txBody>
                  <a:tcPr marL="81280" marR="8128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j-lt"/>
                          <a:cs typeface="SutonnyMJ" pitchFamily="2" charset="0"/>
                        </a:rPr>
                        <a:t>40</a:t>
                      </a:r>
                      <a:endParaRPr lang="en-US" sz="1600" dirty="0">
                        <a:latin typeface="+mj-lt"/>
                        <a:cs typeface="SutonnyMJ" pitchFamily="2" charset="0"/>
                      </a:endParaRPr>
                    </a:p>
                  </a:txBody>
                  <a:tcPr marL="81280" marR="812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F0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latin typeface="SutonnyMJ" pitchFamily="2" charset="0"/>
                          <a:cs typeface="SutonnyMJ" pitchFamily="2" charset="0"/>
                        </a:rPr>
                        <a:t>wØZxq</a:t>
                      </a:r>
                      <a:r>
                        <a:rPr lang="en-US" sz="1600" baseline="0" dirty="0" smtClean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SutonnyMJ" pitchFamily="2" charset="0"/>
                          <a:cs typeface="SutonnyMJ" pitchFamily="2" charset="0"/>
                        </a:rPr>
                        <a:t>w`b</a:t>
                      </a:r>
                      <a:endParaRPr lang="en-US" sz="1600" dirty="0"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 marL="81280" marR="8128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j-lt"/>
                          <a:cs typeface="SutonnyMJ" pitchFamily="2" charset="0"/>
                        </a:rPr>
                        <a:t>45</a:t>
                      </a:r>
                      <a:endParaRPr lang="en-US" sz="1600" dirty="0">
                        <a:latin typeface="+mj-lt"/>
                        <a:cs typeface="SutonnyMJ" pitchFamily="2" charset="0"/>
                      </a:endParaRPr>
                    </a:p>
                  </a:txBody>
                  <a:tcPr marL="81280" marR="8128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j-lt"/>
                          <a:cs typeface="SutonnyMJ" pitchFamily="2" charset="0"/>
                        </a:rPr>
                        <a:t>50</a:t>
                      </a:r>
                      <a:endParaRPr lang="en-US" sz="1600" dirty="0">
                        <a:latin typeface="+mj-lt"/>
                        <a:cs typeface="SutonnyMJ" pitchFamily="2" charset="0"/>
                      </a:endParaRPr>
                    </a:p>
                  </a:txBody>
                  <a:tcPr marL="81280" marR="8128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j-lt"/>
                          <a:cs typeface="SutonnyMJ" pitchFamily="2" charset="0"/>
                        </a:rPr>
                        <a:t>45</a:t>
                      </a:r>
                      <a:endParaRPr lang="en-US" sz="1600" dirty="0">
                        <a:latin typeface="+mj-lt"/>
                        <a:cs typeface="SutonnyMJ" pitchFamily="2" charset="0"/>
                      </a:endParaRPr>
                    </a:p>
                  </a:txBody>
                  <a:tcPr marL="81280" marR="812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F0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SutonnyMJ" pitchFamily="2" charset="0"/>
                          <a:cs typeface="SutonnyMJ" pitchFamily="2" charset="0"/>
                        </a:rPr>
                        <a:t>Z…</a:t>
                      </a:r>
                      <a:r>
                        <a:rPr lang="en-US" sz="1600" dirty="0" err="1" smtClean="0">
                          <a:latin typeface="SutonnyMJ" pitchFamily="2" charset="0"/>
                          <a:cs typeface="SutonnyMJ" pitchFamily="2" charset="0"/>
                        </a:rPr>
                        <a:t>Zxq</a:t>
                      </a:r>
                      <a:r>
                        <a:rPr lang="en-US" sz="1600" baseline="0" dirty="0" smtClean="0"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SutonnyMJ" pitchFamily="2" charset="0"/>
                          <a:cs typeface="SutonnyMJ" pitchFamily="2" charset="0"/>
                        </a:rPr>
                        <a:t>w`b</a:t>
                      </a:r>
                      <a:endParaRPr lang="en-US" sz="1600" dirty="0"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 marL="81280" marR="8128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j-lt"/>
                          <a:cs typeface="SutonnyMJ" pitchFamily="2" charset="0"/>
                        </a:rPr>
                        <a:t>48</a:t>
                      </a:r>
                      <a:endParaRPr lang="en-US" sz="1600" dirty="0">
                        <a:latin typeface="+mj-lt"/>
                        <a:cs typeface="SutonnyMJ" pitchFamily="2" charset="0"/>
                      </a:endParaRPr>
                    </a:p>
                  </a:txBody>
                  <a:tcPr marL="81280" marR="8128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j-lt"/>
                          <a:cs typeface="SutonnyMJ" pitchFamily="2" charset="0"/>
                        </a:rPr>
                        <a:t>55</a:t>
                      </a:r>
                      <a:endParaRPr lang="en-US" sz="1600" dirty="0">
                        <a:latin typeface="+mj-lt"/>
                        <a:cs typeface="SutonnyMJ" pitchFamily="2" charset="0"/>
                      </a:endParaRPr>
                    </a:p>
                  </a:txBody>
                  <a:tcPr marL="81280" marR="8128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j-lt"/>
                          <a:cs typeface="SutonnyMJ" pitchFamily="2" charset="0"/>
                        </a:rPr>
                        <a:t>30</a:t>
                      </a:r>
                      <a:endParaRPr lang="en-US" sz="1600" dirty="0">
                        <a:latin typeface="+mj-lt"/>
                        <a:cs typeface="SutonnyMJ" pitchFamily="2" charset="0"/>
                      </a:endParaRPr>
                    </a:p>
                  </a:txBody>
                  <a:tcPr marL="81280" marR="812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982134" y="3810000"/>
            <a:ext cx="51477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79553"/>
            <a:r>
              <a:rPr lang="en-US" sz="2000" dirty="0" err="1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g¨vwU</a:t>
            </a:r>
            <a:r>
              <a:rPr lang="en-US" sz="2000" dirty="0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ª‡·</a:t>
            </a:r>
            <a:r>
              <a:rPr lang="en-US" sz="2000" dirty="0" err="1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i</a:t>
            </a:r>
            <a:r>
              <a:rPr lang="en-US" sz="2000" dirty="0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mvnv‡h</a:t>
            </a:r>
            <a:r>
              <a:rPr lang="en-US" sz="2000" dirty="0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¨ H </a:t>
            </a:r>
            <a:r>
              <a:rPr lang="en-US" sz="2000" dirty="0" err="1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wZb</a:t>
            </a:r>
            <a:r>
              <a:rPr lang="en-US" sz="2000" dirty="0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w`‡bi</a:t>
            </a:r>
            <a:r>
              <a:rPr lang="en-US" sz="2000" dirty="0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weµq</a:t>
            </a:r>
            <a:r>
              <a:rPr lang="en-US" sz="2000" dirty="0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†`</a:t>
            </a:r>
            <a:r>
              <a:rPr lang="en-US" sz="2000" dirty="0" err="1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LvI</a:t>
            </a:r>
            <a:r>
              <a:rPr lang="en-US" sz="2000" dirty="0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en-US" sz="2000" dirty="0">
              <a:solidFill>
                <a:prstClr val="black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10933" y="228600"/>
            <a:ext cx="304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79553"/>
            <a:r>
              <a:rPr lang="bn-BD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সমস্যাঃ</a:t>
            </a:r>
            <a:r>
              <a:rPr lang="bn-BD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47800" y="6446520"/>
            <a:ext cx="6400800" cy="3352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  <a:hlinkClick r:id="rId2"/>
              </a:rPr>
              <a:t>www.tulipkeshab.com</a:t>
            </a:r>
            <a:r>
              <a:rPr lang="en-US" dirty="0" smtClean="0">
                <a:solidFill>
                  <a:srgbClr val="FF0000"/>
                </a:solidFill>
              </a:rPr>
              <a:t>, phone: 01818397079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309789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304801"/>
            <a:ext cx="8077200" cy="2362199"/>
          </a:xfrm>
          <a:solidFill>
            <a:srgbClr val="00B0F0"/>
          </a:solidFill>
        </p:spPr>
        <p:txBody>
          <a:bodyPr>
            <a:normAutofit fontScale="90000"/>
          </a:bodyPr>
          <a:lstStyle/>
          <a:p>
            <a:r>
              <a:rPr lang="en-US" dirty="0" err="1">
                <a:latin typeface="SutonnyMJ" pitchFamily="2" charset="0"/>
                <a:cs typeface="SutonnyMJ" pitchFamily="2" charset="0"/>
              </a:rPr>
              <a:t>g¨vwU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ª·t 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mvwi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I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Kjvg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AvKv‡i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mvRv‡bv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KZ¸‡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jv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msL¨v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ev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Z‡_¨i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mgvnvi‡K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g¨vwU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ª·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e‡j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|   </a:t>
            </a:r>
            <a:br>
              <a:rPr lang="en-US" dirty="0">
                <a:latin typeface="SutonnyMJ" pitchFamily="2" charset="0"/>
                <a:cs typeface="SutonnyMJ" pitchFamily="2" charset="0"/>
              </a:rPr>
            </a:b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1600200" y="3124200"/>
                <a:ext cx="6400800" cy="1752600"/>
              </a:xfr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3"/>
                                <m:mcJc m:val="center"/>
                              </m:mcPr>
                            </m:mc>
                          </m:mcs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brk m:alnAt="7"/>
                              </m:r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1</m:t>
                            </m:r>
                          </m:e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2</m:t>
                            </m:r>
                          </m:e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3</m:t>
                            </m:r>
                          </m:e>
                        </m:mr>
                        <m:m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4</m:t>
                            </m:r>
                          </m:e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5</m:t>
                            </m:r>
                          </m:e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6</m:t>
                            </m:r>
                          </m:e>
                        </m:mr>
                        <m:m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7</m:t>
                            </m:r>
                          </m:e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8</m:t>
                            </m:r>
                          </m:e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9</m:t>
                            </m:r>
                          </m:e>
                        </m:mr>
                      </m:m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1600200" y="3124200"/>
                <a:ext cx="6400800" cy="1752600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1447800" y="6324600"/>
            <a:ext cx="64008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  <a:hlinkClick r:id="rId3"/>
              </a:rPr>
              <a:t>www.tulipkeshab.com</a:t>
            </a:r>
            <a:r>
              <a:rPr lang="en-US" dirty="0" smtClean="0">
                <a:solidFill>
                  <a:srgbClr val="FF0000"/>
                </a:solidFill>
              </a:rPr>
              <a:t>, phone: 01818397079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14926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_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2_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3_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4_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Retrospect" id="{5F128B03-DCCA-4EEB-AB3B-CF2899314A46}" vid="{3F1AAB62-24C6-49D2-8E01-B56FAC9A3DCD}"/>
    </a:ext>
  </a:extLst>
</a:theme>
</file>

<file path=ppt/theme/theme3.xml><?xml version="1.0" encoding="utf-8"?>
<a:theme xmlns:a="http://schemas.openxmlformats.org/drawingml/2006/main" name="1_Office Them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3_Office Them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Office Them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737</Words>
  <Application>Microsoft Office PowerPoint</Application>
  <PresentationFormat>On-screen Show (4:3)</PresentationFormat>
  <Paragraphs>141</Paragraphs>
  <Slides>27</Slides>
  <Notes>1</Notes>
  <HiddenSlides>0</HiddenSlides>
  <MMClips>1</MMClips>
  <ScaleCrop>false</ScaleCrop>
  <HeadingPairs>
    <vt:vector size="6" baseType="variant">
      <vt:variant>
        <vt:lpstr>Theme</vt:lpstr>
      </vt:variant>
      <vt:variant>
        <vt:i4>14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42" baseType="lpstr">
      <vt:lpstr>Office Theme</vt:lpstr>
      <vt:lpstr>Retrospect</vt:lpstr>
      <vt:lpstr>1_Office Theme</vt:lpstr>
      <vt:lpstr>2_Office Theme</vt:lpstr>
      <vt:lpstr>4_Office Theme</vt:lpstr>
      <vt:lpstr>5_Office Theme</vt:lpstr>
      <vt:lpstr>3_Office Theme</vt:lpstr>
      <vt:lpstr>6_Office Theme</vt:lpstr>
      <vt:lpstr>Aspect</vt:lpstr>
      <vt:lpstr>1_Aspect</vt:lpstr>
      <vt:lpstr>2_Aspect</vt:lpstr>
      <vt:lpstr>3_Aspect</vt:lpstr>
      <vt:lpstr>4_Aspect</vt:lpstr>
      <vt:lpstr>7_Office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g¨vwUª·t  mvwi I Kjvg AvKv‡i mvRv‡bv KZ¸‡jv msL¨v ev Z‡_¨i mgvnvi‡K g¨vwUª· e‡j|    </vt:lpstr>
      <vt:lpstr>PowerPoint Presentation</vt:lpstr>
      <vt:lpstr>[■8(2&amp;3&amp;2&amp;4@3&amp;2&amp;3&amp;2@1&amp;1&amp;4&amp;3@4&amp;4&amp;1&amp;1)]</vt:lpstr>
      <vt:lpstr>PowerPoint Presentation</vt:lpstr>
      <vt:lpstr>PowerPoint Presentation</vt:lpstr>
      <vt:lpstr>g¨vwUª‡·i mvwi I Kjv‡gi msL¨v‡K GK‡Î Bnvi µg e‡j</vt:lpstr>
      <vt:lpstr>eM© g¨vwUª·t  ‡h g¨vwUª‡·i mvwi I Kjvg msL¨v ci®úi mgvb Zv‡K eM© g¨vwUª· e‡j|  </vt:lpstr>
      <vt:lpstr>AvqZvKvi g¨vwUª·t  ‡h g¨vwUª‡·i mvwi I Kjvg msL¨v ci®úi mgvb bq, Zv‡K AvqZvKvi g¨vwUª· e‡j|   </vt:lpstr>
      <vt:lpstr>`ywU g¨vwUª· †hvM I we‡qvM Kiv hv‡e, hw` Zv‡`i µg mgvb nq|</vt:lpstr>
      <vt:lpstr>A=[■8( 8&amp;4&amp;-1@0&amp;1&amp;  3@5&amp;4&amp;  8)]  B=[■8(-4&amp;6&amp;2@1&amp;3&amp;7@5&amp;4&amp;1)] </vt:lpstr>
      <vt:lpstr>A=[■8(1&amp;2&amp;3@4&amp;5&amp;6)]  B=[■8(0&amp; 2@1&amp; 2@0&amp;-1)]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g¨vwUª·t  mvwi I Kjvg AvKv‡i mvRv‡bv KZ¸‡jv msL¨v ev Z‡_¨i mgvnvi‡K g¨vwUª· e‡j|</dc:title>
  <dc:creator>kashfull</dc:creator>
  <cp:lastModifiedBy>kashfull</cp:lastModifiedBy>
  <cp:revision>48</cp:revision>
  <dcterms:created xsi:type="dcterms:W3CDTF">2016-07-12T06:57:18Z</dcterms:created>
  <dcterms:modified xsi:type="dcterms:W3CDTF">2017-06-14T15:50:03Z</dcterms:modified>
</cp:coreProperties>
</file>